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80"/>
  </p:notesMasterIdLst>
  <p:sldIdLst>
    <p:sldId id="256" r:id="rId5"/>
    <p:sldId id="257" r:id="rId6"/>
    <p:sldId id="300" r:id="rId7"/>
    <p:sldId id="1873" r:id="rId8"/>
    <p:sldId id="1876" r:id="rId9"/>
    <p:sldId id="1868" r:id="rId10"/>
    <p:sldId id="1877" r:id="rId11"/>
    <p:sldId id="1834" r:id="rId12"/>
    <p:sldId id="1879" r:id="rId13"/>
    <p:sldId id="301" r:id="rId14"/>
    <p:sldId id="271" r:id="rId15"/>
    <p:sldId id="1874" r:id="rId16"/>
    <p:sldId id="1875" r:id="rId17"/>
    <p:sldId id="1880" r:id="rId18"/>
    <p:sldId id="1869" r:id="rId19"/>
    <p:sldId id="1589" r:id="rId20"/>
    <p:sldId id="1593" r:id="rId21"/>
    <p:sldId id="2355" r:id="rId22"/>
    <p:sldId id="1881" r:id="rId23"/>
    <p:sldId id="1882" r:id="rId24"/>
    <p:sldId id="1604" r:id="rId25"/>
    <p:sldId id="1883" r:id="rId26"/>
    <p:sldId id="2354" r:id="rId27"/>
    <p:sldId id="1884" r:id="rId28"/>
    <p:sldId id="2346" r:id="rId29"/>
    <p:sldId id="1885" r:id="rId30"/>
    <p:sldId id="2350" r:id="rId31"/>
    <p:sldId id="2351" r:id="rId32"/>
    <p:sldId id="2352" r:id="rId33"/>
    <p:sldId id="1820" r:id="rId34"/>
    <p:sldId id="263" r:id="rId35"/>
    <p:sldId id="261" r:id="rId36"/>
    <p:sldId id="330" r:id="rId37"/>
    <p:sldId id="1494" r:id="rId38"/>
    <p:sldId id="2356" r:id="rId39"/>
    <p:sldId id="2358" r:id="rId40"/>
    <p:sldId id="1942" r:id="rId41"/>
    <p:sldId id="1944" r:id="rId42"/>
    <p:sldId id="1943" r:id="rId43"/>
    <p:sldId id="2359" r:id="rId44"/>
    <p:sldId id="260" r:id="rId45"/>
    <p:sldId id="1958" r:id="rId46"/>
    <p:sldId id="1945" r:id="rId47"/>
    <p:sldId id="1959" r:id="rId48"/>
    <p:sldId id="1933" r:id="rId49"/>
    <p:sldId id="289" r:id="rId50"/>
    <p:sldId id="1934" r:id="rId51"/>
    <p:sldId id="1946" r:id="rId52"/>
    <p:sldId id="1936" r:id="rId53"/>
    <p:sldId id="1940" r:id="rId54"/>
    <p:sldId id="1938" r:id="rId55"/>
    <p:sldId id="1937" r:id="rId56"/>
    <p:sldId id="1941" r:id="rId57"/>
    <p:sldId id="1960" r:id="rId58"/>
    <p:sldId id="1935" r:id="rId59"/>
    <p:sldId id="266" r:id="rId60"/>
    <p:sldId id="1952" r:id="rId61"/>
    <p:sldId id="1950" r:id="rId62"/>
    <p:sldId id="1953" r:id="rId63"/>
    <p:sldId id="285" r:id="rId64"/>
    <p:sldId id="1961" r:id="rId65"/>
    <p:sldId id="1951" r:id="rId66"/>
    <p:sldId id="1956" r:id="rId67"/>
    <p:sldId id="1932" r:id="rId68"/>
    <p:sldId id="281" r:id="rId69"/>
    <p:sldId id="282" r:id="rId70"/>
    <p:sldId id="283" r:id="rId71"/>
    <p:sldId id="274" r:id="rId72"/>
    <p:sldId id="286" r:id="rId73"/>
    <p:sldId id="287" r:id="rId74"/>
    <p:sldId id="1955" r:id="rId75"/>
    <p:sldId id="1957" r:id="rId76"/>
    <p:sldId id="1844" r:id="rId77"/>
    <p:sldId id="1845" r:id="rId78"/>
    <p:sldId id="2353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300"/>
            <p14:sldId id="1873"/>
            <p14:sldId id="1876"/>
            <p14:sldId id="1868"/>
            <p14:sldId id="1877"/>
            <p14:sldId id="1834"/>
            <p14:sldId id="1879"/>
            <p14:sldId id="301"/>
            <p14:sldId id="271"/>
            <p14:sldId id="1874"/>
            <p14:sldId id="1875"/>
            <p14:sldId id="1880"/>
            <p14:sldId id="1869"/>
            <p14:sldId id="1589"/>
            <p14:sldId id="1593"/>
            <p14:sldId id="2355"/>
            <p14:sldId id="1881"/>
            <p14:sldId id="1882"/>
            <p14:sldId id="1604"/>
            <p14:sldId id="1883"/>
            <p14:sldId id="2354"/>
            <p14:sldId id="1884"/>
            <p14:sldId id="2346"/>
            <p14:sldId id="1885"/>
            <p14:sldId id="2350"/>
            <p14:sldId id="2351"/>
            <p14:sldId id="2352"/>
            <p14:sldId id="1820"/>
            <p14:sldId id="263"/>
            <p14:sldId id="261"/>
            <p14:sldId id="330"/>
            <p14:sldId id="1494"/>
            <p14:sldId id="2356"/>
            <p14:sldId id="2358"/>
            <p14:sldId id="1942"/>
            <p14:sldId id="1944"/>
            <p14:sldId id="1943"/>
            <p14:sldId id="2359"/>
            <p14:sldId id="260"/>
            <p14:sldId id="1958"/>
            <p14:sldId id="1945"/>
            <p14:sldId id="1959"/>
            <p14:sldId id="1933"/>
            <p14:sldId id="289"/>
            <p14:sldId id="1934"/>
            <p14:sldId id="1946"/>
            <p14:sldId id="1936"/>
            <p14:sldId id="1940"/>
            <p14:sldId id="1938"/>
            <p14:sldId id="1937"/>
            <p14:sldId id="1941"/>
            <p14:sldId id="1960"/>
            <p14:sldId id="1935"/>
            <p14:sldId id="266"/>
            <p14:sldId id="1952"/>
            <p14:sldId id="1950"/>
            <p14:sldId id="1953"/>
            <p14:sldId id="285"/>
            <p14:sldId id="1961"/>
            <p14:sldId id="1951"/>
            <p14:sldId id="1956"/>
            <p14:sldId id="1932"/>
            <p14:sldId id="281"/>
            <p14:sldId id="282"/>
            <p14:sldId id="283"/>
            <p14:sldId id="274"/>
            <p14:sldId id="286"/>
            <p14:sldId id="287"/>
            <p14:sldId id="1955"/>
            <p14:sldId id="1957"/>
            <p14:sldId id="1844"/>
            <p14:sldId id="1845"/>
            <p14:sldId id="2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D925F9-6D44-4C17-9AC2-96CEC9FCC669}" v="2683" dt="2018-09-12T18:27:09.884"/>
    <p1510:client id="{0265797A-05E1-4A84-8EFD-652B0A84C39A}" v="309" dt="2018-09-12T14:54:00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6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spc="60" baseline="0">
                <a:latin typeface="+mj-lt"/>
              </a:rPr>
              <a:t>RUNTIME 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6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 .NET Core 2.0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2.6MM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F9-4989-A3A8-5EE7E6958F0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599K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F9-4989-A3A8-5EE7E6958F0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97K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FF9-4989-A3A8-5EE7E6958F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Plaintext</c:v>
                </c:pt>
                <c:pt idx="1">
                  <c:v>JSON</c:v>
                </c:pt>
                <c:pt idx="2">
                  <c:v>Fortunes (data access)</c:v>
                </c:pt>
              </c:strCache>
            </c:strRef>
          </c:cat>
          <c:val>
            <c:numRef>
              <c:f>Sheet2!$B$2:$B$4</c:f>
              <c:numCache>
                <c:formatCode>_(* #,##0_);_(* \(#,##0\);_(* "-"??_);_(@_)</c:formatCode>
                <c:ptCount val="3"/>
                <c:pt idx="0">
                  <c:v>2600000</c:v>
                </c:pt>
                <c:pt idx="1">
                  <c:v>599000</c:v>
                </c:pt>
                <c:pt idx="2">
                  <c:v>67000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9-4989-A3A8-5EE7E6958F03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 .NET Core 2.1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3.0MM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F9-4989-A3A8-5EE7E6958F0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712K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F9-4989-A3A8-5EE7E6958F0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240K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F9-4989-A3A8-5EE7E6958F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Plaintext</c:v>
                </c:pt>
                <c:pt idx="1">
                  <c:v>JSON</c:v>
                </c:pt>
                <c:pt idx="2">
                  <c:v>Fortunes (data access)</c:v>
                </c:pt>
              </c:strCache>
            </c:strRef>
          </c:cat>
          <c:val>
            <c:numRef>
              <c:f>Sheet2!$C$2:$C$4</c:f>
              <c:numCache>
                <c:formatCode>_(* #,##0_);_(* \(#,##0\);_(* "-"??_);_(@_)</c:formatCode>
                <c:ptCount val="3"/>
                <c:pt idx="0">
                  <c:v>2900000</c:v>
                </c:pt>
                <c:pt idx="1">
                  <c:v>662000</c:v>
                </c:pt>
                <c:pt idx="2">
                  <c:v>216000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F9-4989-A3A8-5EE7E6958F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3012408"/>
        <c:axId val="863012736"/>
      </c:barChart>
      <c:catAx>
        <c:axId val="863012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012736"/>
        <c:crosses val="autoZero"/>
        <c:auto val="1"/>
        <c:lblAlgn val="ctr"/>
        <c:lblOffset val="100"/>
        <c:noMultiLvlLbl val="0"/>
      </c:catAx>
      <c:valAx>
        <c:axId val="863012736"/>
        <c:scaling>
          <c:orientation val="minMax"/>
          <c:max val="30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012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1954-42E9-4D15-8745-9DC569064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5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Diagnostic console – human getable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82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8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ANIMATED SLIDE – shows progression of entire .NET platform into .NET Core specific workloads. </a:t>
            </a:r>
          </a:p>
          <a:p>
            <a:endParaRPr lang="en-US"/>
          </a:p>
          <a:p>
            <a:r>
              <a:rPr lang="en-US"/>
              <a:t>.NET Core is our cross-platform, open source implementation of .NET and is perfectly suited for requirements of cloud-native, cross-platform services. We’ve made significant investments in the core performance as well as the web stack so that you can easily take advantage of cloud patterns and scale.  </a:t>
            </a:r>
          </a:p>
          <a:p>
            <a:endParaRPr lang="en-US"/>
          </a:p>
          <a:p>
            <a:r>
              <a:rPr lang="en-US"/>
              <a:t>.NET Core 3 will expand on the supported workloads to include IoT, AI and Windows Desktop.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682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1954-42E9-4D15-8745-9DC569064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93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1954-42E9-4D15-8745-9DC569064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36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1954-42E9-4D15-8745-9DC569064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30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83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97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1954-42E9-4D15-8745-9DC569064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77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2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24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ML.NET is a framework for building custom ML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041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Scott to intro Mads. Mads to intro Miguel. Miguel intro Scott &amp; Mads back on stage for farewell and enjoy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30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Scott to intro Mads. Mads to intro Miguel. Miguel intro Scott &amp; Mads back on stage for farewell and enjoy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30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You can build anything with .NET.  We’ve made significant investments in .NET over the years as well as unifying the ecosystem to support building literally anything.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030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2F469-CA99-974C-83C4-2DFA41B98E8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2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2F469-CA99-974C-83C4-2DFA41B98E8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53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1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92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7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Opinionated default application shell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Developers fill in the blanks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Instead of assembling app from parts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Removes repetitive steps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Embraces Native Platform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Handles Navigation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Platform consistency (Shell and </a:t>
            </a:r>
            <a:r>
              <a:rPr lang="en-US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MaterialShell</a:t>
            </a: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  <a:p>
            <a:pPr algn="l"/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Handles application </a:t>
            </a:r>
            <a:r>
              <a:rPr lang="en-US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Urls</a:t>
            </a: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9/12/2018 11:25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16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22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82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Call out the incredible performance increase in the REAL WORLD data access scenario.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95">
              <a:defRPr/>
            </a:pPr>
            <a:fld id="{CC8195A8-0CC9-4EC5-84EE-12317B82121E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914295">
                <a:defRPr/>
              </a:pPr>
              <a:t>6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0035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1954-42E9-4D15-8745-9DC569064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54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1954-42E9-4D15-8745-9DC569064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8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8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0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5516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04261"/>
            <a:ext cx="11582400" cy="4768519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97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439631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30758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DFB7-44EE-4F48-AD21-802EA14B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B096D-1D84-4456-9E19-57103FE86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DFFAB-BC31-498C-8C47-D747F115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56A6-A24C-42F3-B92F-683BD2E4C9B0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4E395-C86B-4E2A-A985-D12817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16D6-F29A-4D4A-B6B0-A48E13DA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78DD-F353-44D5-9F94-81B3883BA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19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0901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38858/magical-unicorn-silhouett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centralasian/850866903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8v88Ukukj8&amp;feature=youtu.be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gueldeicaza/netcatnetwork" TargetMode="Externa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echempower.com/benchmarks/#section=data-r16&amp;hw=ph&amp;test=fortune&amp;a=2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78993-9838-4C56-9672-E85A12883801}"/>
              </a:ext>
            </a:extLst>
          </p:cNvPr>
          <p:cNvSpPr txBox="1">
            <a:spLocks/>
          </p:cNvSpPr>
          <p:nvPr/>
        </p:nvSpPr>
        <p:spPr>
          <a:xfrm>
            <a:off x="1631950" y="1520785"/>
            <a:ext cx="8928100" cy="3816429"/>
          </a:xfrm>
          <a:prstGeom prst="rect">
            <a:avLst/>
          </a:prstGeom>
          <a:ln>
            <a:noFill/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6000" b="1">
                <a:solidFill>
                  <a:schemeClr val="bg1"/>
                </a:solidFill>
              </a:rPr>
              <a:t>Announcing </a:t>
            </a:r>
            <a:br>
              <a:rPr lang="en-US" sz="6000" b="1">
                <a:solidFill>
                  <a:schemeClr val="bg1"/>
                </a:solidFill>
              </a:rPr>
            </a:br>
            <a:r>
              <a:rPr lang="en-US" sz="6000" b="1">
                <a:solidFill>
                  <a:schemeClr val="bg1"/>
                </a:solidFill>
              </a:rPr>
              <a:t>.NET Core 2.2 Preview 2</a:t>
            </a:r>
            <a:br>
              <a:rPr lang="en-US" sz="6000" b="1">
                <a:solidFill>
                  <a:schemeClr val="bg1"/>
                </a:solidFill>
              </a:rPr>
            </a:br>
            <a:br>
              <a:rPr lang="en-US" sz="2000" b="1">
                <a:solidFill>
                  <a:schemeClr val="bg1"/>
                </a:solidFill>
              </a:rPr>
            </a:br>
            <a:endParaRPr lang="en-US" sz="2000" b="1">
              <a:solidFill>
                <a:schemeClr val="bg1"/>
              </a:solidFill>
            </a:endParaRPr>
          </a:p>
          <a:p>
            <a:pPr algn="ctr"/>
            <a:endParaRPr lang="en-US" sz="2000" b="1">
              <a:solidFill>
                <a:schemeClr val="bg1"/>
              </a:solidFill>
            </a:endParaRPr>
          </a:p>
          <a:p>
            <a:pPr algn="ctr"/>
            <a:endParaRPr lang="en-US" sz="2000" b="1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https://aka.ms/DotNetCore22</a:t>
            </a:r>
          </a:p>
        </p:txBody>
      </p:sp>
    </p:spTree>
    <p:extLst>
      <p:ext uri="{BB962C8B-B14F-4D97-AF65-F5344CB8AC3E}">
        <p14:creationId xmlns:p14="http://schemas.microsoft.com/office/powerpoint/2010/main" val="29649286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574475-E06B-447B-AF23-42665DD9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sz="4800">
                <a:latin typeface="+mj-lt"/>
              </a:rPr>
              <a:t>.NET Core 2.2 Themes</a:t>
            </a:r>
          </a:p>
        </p:txBody>
      </p:sp>
      <p:sp>
        <p:nvSpPr>
          <p:cNvPr id="5" name="globe_2" title="Icon of a sphere made of lines">
            <a:extLst>
              <a:ext uri="{FF2B5EF4-FFF2-40B4-BE49-F238E27FC236}">
                <a16:creationId xmlns:a16="http://schemas.microsoft.com/office/drawing/2014/main" id="{B9170A96-0F48-41B6-8B52-6FC1F54244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947553" y="2274273"/>
            <a:ext cx="934877" cy="934877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7" name="cloud_2" title="Icon of a cloud made of two arrows pointing towards eachother">
            <a:extLst>
              <a:ext uri="{FF2B5EF4-FFF2-40B4-BE49-F238E27FC236}">
                <a16:creationId xmlns:a16="http://schemas.microsoft.com/office/drawing/2014/main" id="{A61DC775-A513-4EEC-865B-64B7A624CF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28217" y="2274273"/>
            <a:ext cx="1546233" cy="892294"/>
          </a:xfrm>
          <a:custGeom>
            <a:avLst/>
            <a:gdLst>
              <a:gd name="T0" fmla="*/ 138 w 349"/>
              <a:gd name="T1" fmla="*/ 181 h 200"/>
              <a:gd name="T2" fmla="*/ 49 w 349"/>
              <a:gd name="T3" fmla="*/ 181 h 200"/>
              <a:gd name="T4" fmla="*/ 0 w 349"/>
              <a:gd name="T5" fmla="*/ 132 h 200"/>
              <a:gd name="T6" fmla="*/ 49 w 349"/>
              <a:gd name="T7" fmla="*/ 84 h 200"/>
              <a:gd name="T8" fmla="*/ 59 w 349"/>
              <a:gd name="T9" fmla="*/ 85 h 200"/>
              <a:gd name="T10" fmla="*/ 148 w 349"/>
              <a:gd name="T11" fmla="*/ 0 h 200"/>
              <a:gd name="T12" fmla="*/ 234 w 349"/>
              <a:gd name="T13" fmla="*/ 68 h 200"/>
              <a:gd name="T14" fmla="*/ 282 w 349"/>
              <a:gd name="T15" fmla="*/ 47 h 200"/>
              <a:gd name="T16" fmla="*/ 349 w 349"/>
              <a:gd name="T17" fmla="*/ 114 h 200"/>
              <a:gd name="T18" fmla="*/ 282 w 349"/>
              <a:gd name="T19" fmla="*/ 180 h 200"/>
              <a:gd name="T20" fmla="*/ 282 w 349"/>
              <a:gd name="T21" fmla="*/ 180 h 200"/>
              <a:gd name="T22" fmla="*/ 206 w 349"/>
              <a:gd name="T23" fmla="*/ 180 h 200"/>
              <a:gd name="T24" fmla="*/ 119 w 349"/>
              <a:gd name="T25" fmla="*/ 200 h 200"/>
              <a:gd name="T26" fmla="*/ 138 w 349"/>
              <a:gd name="T27" fmla="*/ 181 h 200"/>
              <a:gd name="T28" fmla="*/ 119 w 349"/>
              <a:gd name="T29" fmla="*/ 161 h 200"/>
              <a:gd name="T30" fmla="*/ 225 w 349"/>
              <a:gd name="T31" fmla="*/ 161 h 200"/>
              <a:gd name="T32" fmla="*/ 206 w 349"/>
              <a:gd name="T33" fmla="*/ 180 h 200"/>
              <a:gd name="T34" fmla="*/ 225 w 349"/>
              <a:gd name="T35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9" h="200">
                <a:moveTo>
                  <a:pt x="138" y="181"/>
                </a:moveTo>
                <a:cubicBezTo>
                  <a:pt x="49" y="181"/>
                  <a:pt x="49" y="181"/>
                  <a:pt x="49" y="181"/>
                </a:cubicBezTo>
                <a:cubicBezTo>
                  <a:pt x="22" y="181"/>
                  <a:pt x="0" y="159"/>
                  <a:pt x="0" y="132"/>
                </a:cubicBezTo>
                <a:cubicBezTo>
                  <a:pt x="0" y="105"/>
                  <a:pt x="22" y="84"/>
                  <a:pt x="49" y="84"/>
                </a:cubicBezTo>
                <a:cubicBezTo>
                  <a:pt x="52" y="84"/>
                  <a:pt x="56" y="84"/>
                  <a:pt x="59" y="85"/>
                </a:cubicBezTo>
                <a:cubicBezTo>
                  <a:pt x="61" y="38"/>
                  <a:pt x="100" y="0"/>
                  <a:pt x="148" y="0"/>
                </a:cubicBezTo>
                <a:cubicBezTo>
                  <a:pt x="189" y="0"/>
                  <a:pt x="224" y="29"/>
                  <a:pt x="234" y="68"/>
                </a:cubicBezTo>
                <a:cubicBezTo>
                  <a:pt x="246" y="55"/>
                  <a:pt x="263" y="47"/>
                  <a:pt x="282" y="47"/>
                </a:cubicBezTo>
                <a:cubicBezTo>
                  <a:pt x="319" y="47"/>
                  <a:pt x="349" y="77"/>
                  <a:pt x="349" y="114"/>
                </a:cubicBezTo>
                <a:cubicBezTo>
                  <a:pt x="349" y="151"/>
                  <a:pt x="319" y="180"/>
                  <a:pt x="282" y="180"/>
                </a:cubicBezTo>
                <a:cubicBezTo>
                  <a:pt x="282" y="180"/>
                  <a:pt x="282" y="180"/>
                  <a:pt x="282" y="180"/>
                </a:cubicBezTo>
                <a:cubicBezTo>
                  <a:pt x="206" y="180"/>
                  <a:pt x="206" y="180"/>
                  <a:pt x="206" y="180"/>
                </a:cubicBezTo>
                <a:moveTo>
                  <a:pt x="119" y="200"/>
                </a:moveTo>
                <a:cubicBezTo>
                  <a:pt x="138" y="181"/>
                  <a:pt x="138" y="181"/>
                  <a:pt x="138" y="181"/>
                </a:cubicBezTo>
                <a:cubicBezTo>
                  <a:pt x="119" y="161"/>
                  <a:pt x="119" y="161"/>
                  <a:pt x="119" y="161"/>
                </a:cubicBezTo>
                <a:moveTo>
                  <a:pt x="225" y="161"/>
                </a:moveTo>
                <a:cubicBezTo>
                  <a:pt x="206" y="180"/>
                  <a:pt x="206" y="180"/>
                  <a:pt x="206" y="180"/>
                </a:cubicBezTo>
                <a:cubicBezTo>
                  <a:pt x="225" y="200"/>
                  <a:pt x="225" y="200"/>
                  <a:pt x="225" y="200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8" name="Rocket" title="Icon of a rocket">
            <a:extLst>
              <a:ext uri="{FF2B5EF4-FFF2-40B4-BE49-F238E27FC236}">
                <a16:creationId xmlns:a16="http://schemas.microsoft.com/office/drawing/2014/main" id="{6FB95E7F-21B8-4E54-B63B-A60F79FEC0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47085" y="2201816"/>
            <a:ext cx="1055818" cy="1037207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395D-E673-4604-A342-0E524C9D6968}"/>
              </a:ext>
            </a:extLst>
          </p:cNvPr>
          <p:cNvSpPr/>
          <p:nvPr/>
        </p:nvSpPr>
        <p:spPr>
          <a:xfrm>
            <a:off x="950021" y="3691546"/>
            <a:ext cx="2929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cs typeface="Segoe UI Semilight" panose="020B0402040204020203" pitchFamily="34" charset="0"/>
              </a:rPr>
              <a:t>Improved Web API Development</a:t>
            </a:r>
            <a:endParaRPr lang="en-US" sz="24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9A893E-6C4E-401A-BD11-8ACF8B5698F0}"/>
              </a:ext>
            </a:extLst>
          </p:cNvPr>
          <p:cNvSpPr/>
          <p:nvPr/>
        </p:nvSpPr>
        <p:spPr>
          <a:xfrm>
            <a:off x="4736363" y="3676864"/>
            <a:ext cx="2929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cs typeface="Segoe UI Semilight" panose="020B0402040204020203" pitchFamily="34" charset="0"/>
              </a:rPr>
              <a:t>Microservices and Azure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375FD2-2E0F-4489-9DE9-A411D5DFC46E}"/>
              </a:ext>
            </a:extLst>
          </p:cNvPr>
          <p:cNvSpPr/>
          <p:nvPr/>
        </p:nvSpPr>
        <p:spPr>
          <a:xfrm>
            <a:off x="8510024" y="3685520"/>
            <a:ext cx="29299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cs typeface="Segoe UI Semilight" panose="020B0402040204020203" pitchFamily="34" charset="0"/>
              </a:rPr>
              <a:t>Continued Performance Improvements</a:t>
            </a:r>
          </a:p>
        </p:txBody>
      </p:sp>
    </p:spTree>
    <p:extLst>
      <p:ext uri="{BB962C8B-B14F-4D97-AF65-F5344CB8AC3E}">
        <p14:creationId xmlns:p14="http://schemas.microsoft.com/office/powerpoint/2010/main" val="5366741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AB03-774F-4470-9F4E-930625AB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.NET Core 2.2 Major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550C5-E8D9-4749-91EC-5DF6703C9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655" y="1678254"/>
            <a:ext cx="3727735" cy="1856727"/>
          </a:xfrm>
          <a:ln>
            <a:solidFill>
              <a:schemeClr val="accent1"/>
            </a:solidFill>
          </a:ln>
        </p:spPr>
        <p:txBody>
          <a:bodyPr/>
          <a:lstStyle/>
          <a:p>
            <a:pPr lvl="1"/>
            <a:endParaRPr lang="en-US"/>
          </a:p>
          <a:p>
            <a:pPr lvl="1"/>
            <a:endParaRPr lang="en-US"/>
          </a:p>
          <a:p>
            <a:r>
              <a:rPr lang="en-US" sz="2000">
                <a:latin typeface="+mn-lt"/>
              </a:rPr>
              <a:t>Multi-tier JIT compilation </a:t>
            </a:r>
          </a:p>
          <a:p>
            <a:r>
              <a:rPr lang="en-US" sz="2000">
                <a:latin typeface="+mn-lt"/>
              </a:rPr>
              <a:t>SQL Connection token auth</a:t>
            </a:r>
          </a:p>
          <a:p>
            <a:endParaRPr lang="en-US" sz="160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EE632B5-EC5D-4950-B1EA-B45AEE490FC2}"/>
              </a:ext>
            </a:extLst>
          </p:cNvPr>
          <p:cNvSpPr txBox="1">
            <a:spLocks/>
          </p:cNvSpPr>
          <p:nvPr/>
        </p:nvSpPr>
        <p:spPr>
          <a:xfrm>
            <a:off x="4110091" y="1672489"/>
            <a:ext cx="3762162" cy="343478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lvl="1"/>
            <a:endParaRPr lang="en-US" sz="160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Cosmos DB provider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Spatial extensions for SQL Server and SQLite providers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Reverse engineering of database views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Collections of owned entities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Query tagging</a:t>
            </a:r>
            <a:r>
              <a:rPr lang="en-US" sz="2000">
                <a:highlight>
                  <a:srgbClr val="FFFF00"/>
                </a:highlight>
                <a:latin typeface="+mn-lt"/>
              </a:rPr>
              <a:t> </a:t>
            </a:r>
          </a:p>
          <a:p>
            <a:pPr lvl="0"/>
            <a:endParaRPr lang="en-US" sz="20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585CAE-F761-43FA-9D57-F581FC8CE541}"/>
              </a:ext>
            </a:extLst>
          </p:cNvPr>
          <p:cNvSpPr txBox="1">
            <a:spLocks/>
          </p:cNvSpPr>
          <p:nvPr/>
        </p:nvSpPr>
        <p:spPr>
          <a:xfrm>
            <a:off x="8028476" y="1691477"/>
            <a:ext cx="3710522" cy="4210383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Template updates: Bootstrap 4, Angular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Web API improvements, including API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HTTP/2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IIS in-process hosting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Health checks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Endpoint routing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err="1"/>
              <a:t>SignalR</a:t>
            </a:r>
            <a:r>
              <a:rPr lang="en-US" sz="2000"/>
              <a:t> Java client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FD902-68A5-448B-BD1C-C4449C8D6F6F}"/>
              </a:ext>
            </a:extLst>
          </p:cNvPr>
          <p:cNvSpPr/>
          <p:nvPr/>
        </p:nvSpPr>
        <p:spPr bwMode="auto">
          <a:xfrm>
            <a:off x="4110089" y="1678411"/>
            <a:ext cx="3762163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EF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20-E924-47AF-AE4F-6B9E14C8FC4B}"/>
              </a:ext>
            </a:extLst>
          </p:cNvPr>
          <p:cNvSpPr/>
          <p:nvPr/>
        </p:nvSpPr>
        <p:spPr bwMode="auto">
          <a:xfrm>
            <a:off x="8032283" y="1677311"/>
            <a:ext cx="3706715" cy="55399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FD744-BD48-40DC-8805-417D4667E553}"/>
              </a:ext>
            </a:extLst>
          </p:cNvPr>
          <p:cNvSpPr/>
          <p:nvPr/>
        </p:nvSpPr>
        <p:spPr bwMode="auto">
          <a:xfrm>
            <a:off x="222324" y="1677311"/>
            <a:ext cx="3727735" cy="5539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24531380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.NET Core 2.2</a:t>
            </a:r>
          </a:p>
        </p:txBody>
      </p:sp>
    </p:spTree>
    <p:extLst>
      <p:ext uri="{BB962C8B-B14F-4D97-AF65-F5344CB8AC3E}">
        <p14:creationId xmlns:p14="http://schemas.microsoft.com/office/powerpoint/2010/main" val="23822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 Update</a:t>
            </a:r>
          </a:p>
        </p:txBody>
      </p:sp>
    </p:spTree>
    <p:extLst>
      <p:ext uri="{BB962C8B-B14F-4D97-AF65-F5344CB8AC3E}">
        <p14:creationId xmlns:p14="http://schemas.microsoft.com/office/powerpoint/2010/main" val="35548177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/>
          </p:cNvSpPr>
          <p:nvPr/>
        </p:nvSpPr>
        <p:spPr>
          <a:xfrm>
            <a:off x="459030" y="56350"/>
            <a:ext cx="10551559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.NET Core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F4E84C-B245-45CD-B9D5-79D7F62F5ACF}"/>
              </a:ext>
            </a:extLst>
          </p:cNvPr>
          <p:cNvGrpSpPr/>
          <p:nvPr/>
        </p:nvGrpSpPr>
        <p:grpSpPr>
          <a:xfrm>
            <a:off x="8009616" y="1710871"/>
            <a:ext cx="1250398" cy="2075963"/>
            <a:chOff x="524899" y="1683299"/>
            <a:chExt cx="1250398" cy="2075963"/>
          </a:xfrm>
          <a:solidFill>
            <a:srgbClr val="002060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127A41-E757-41D2-AC23-C49A4429BD0C}"/>
                </a:ext>
              </a:extLst>
            </p:cNvPr>
            <p:cNvSpPr/>
            <p:nvPr/>
          </p:nvSpPr>
          <p:spPr bwMode="auto">
            <a:xfrm>
              <a:off x="524899" y="1683299"/>
              <a:ext cx="1250398" cy="207596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6B3D685-3D37-4F7B-9D28-1BFD3FD20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97" y="1756122"/>
              <a:ext cx="779562" cy="849589"/>
            </a:xfrm>
            <a:prstGeom prst="rect">
              <a:avLst/>
            </a:prstGeom>
            <a:grp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DEB3EB-E995-4786-9E17-EC1290892340}"/>
                </a:ext>
              </a:extLst>
            </p:cNvPr>
            <p:cNvSpPr txBox="1"/>
            <p:nvPr/>
          </p:nvSpPr>
          <p:spPr>
            <a:xfrm>
              <a:off x="529712" y="2677499"/>
              <a:ext cx="1208517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DESKTOP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C2421A3-7ECA-4C10-A9B5-8D45C8FB3114}"/>
              </a:ext>
            </a:extLst>
          </p:cNvPr>
          <p:cNvGrpSpPr/>
          <p:nvPr/>
        </p:nvGrpSpPr>
        <p:grpSpPr>
          <a:xfrm>
            <a:off x="532527" y="1682702"/>
            <a:ext cx="2504119" cy="2075963"/>
            <a:chOff x="1771192" y="1683299"/>
            <a:chExt cx="2504119" cy="207596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E0F1726-3D94-49FB-A854-78E7F7B85312}"/>
                </a:ext>
              </a:extLst>
            </p:cNvPr>
            <p:cNvGrpSpPr/>
            <p:nvPr/>
          </p:nvGrpSpPr>
          <p:grpSpPr>
            <a:xfrm>
              <a:off x="1771192" y="1683300"/>
              <a:ext cx="1252060" cy="2075962"/>
              <a:chOff x="1771192" y="1683300"/>
              <a:chExt cx="1252060" cy="207596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424025-AB22-4920-AB51-90D9719CBBEF}"/>
                  </a:ext>
                </a:extLst>
              </p:cNvPr>
              <p:cNvSpPr/>
              <p:nvPr/>
            </p:nvSpPr>
            <p:spPr bwMode="auto">
              <a:xfrm>
                <a:off x="1772854" y="1683300"/>
                <a:ext cx="1250398" cy="2075962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5C7F725-8B32-4B07-B1B0-690B0B8B3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189" y="1748888"/>
                <a:ext cx="728049" cy="849589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0F005B-7C18-4BC0-95DF-7EA9D78FAB6A}"/>
                  </a:ext>
                </a:extLst>
              </p:cNvPr>
              <p:cNvSpPr txBox="1"/>
              <p:nvPr/>
            </p:nvSpPr>
            <p:spPr>
              <a:xfrm>
                <a:off x="1771192" y="2677499"/>
                <a:ext cx="1251270" cy="143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+mn-cs"/>
                  </a:rPr>
                  <a:t>WEB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B128606-EBDB-4826-864D-6690636AC489}"/>
                </a:ext>
              </a:extLst>
            </p:cNvPr>
            <p:cNvGrpSpPr/>
            <p:nvPr/>
          </p:nvGrpSpPr>
          <p:grpSpPr>
            <a:xfrm>
              <a:off x="3016777" y="1683299"/>
              <a:ext cx="1258534" cy="2075961"/>
              <a:chOff x="3654584" y="1899136"/>
              <a:chExt cx="1675508" cy="259740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351FA05-F073-42A3-9597-3ED7276ACA1B}"/>
                  </a:ext>
                </a:extLst>
              </p:cNvPr>
              <p:cNvSpPr/>
              <p:nvPr/>
            </p:nvSpPr>
            <p:spPr bwMode="auto">
              <a:xfrm>
                <a:off x="3665416" y="1899136"/>
                <a:ext cx="1664676" cy="2597404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1ABE907-3006-43DA-A252-A6B6DB879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4590" y="1990253"/>
                <a:ext cx="1003554" cy="106299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2D608E-26F1-4E68-AF04-ACE288F34F7F}"/>
                  </a:ext>
                </a:extLst>
              </p:cNvPr>
              <p:cNvSpPr txBox="1"/>
              <p:nvPr/>
            </p:nvSpPr>
            <p:spPr>
              <a:xfrm>
                <a:off x="3654584" y="3143061"/>
                <a:ext cx="1665837" cy="180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+mn-cs"/>
                  </a:rPr>
                  <a:t>CLOUD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FC3F82-E26C-48C7-8424-60B49E82C087}"/>
              </a:ext>
            </a:extLst>
          </p:cNvPr>
          <p:cNvGrpSpPr/>
          <p:nvPr/>
        </p:nvGrpSpPr>
        <p:grpSpPr>
          <a:xfrm>
            <a:off x="9237670" y="1683299"/>
            <a:ext cx="1277956" cy="2075960"/>
            <a:chOff x="8620412" y="1899137"/>
            <a:chExt cx="1701365" cy="25803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2134DFA-2275-4AB9-9C7C-F265698D5843}"/>
                </a:ext>
              </a:extLst>
            </p:cNvPr>
            <p:cNvSpPr/>
            <p:nvPr/>
          </p:nvSpPr>
          <p:spPr bwMode="auto">
            <a:xfrm>
              <a:off x="8657100" y="1899137"/>
              <a:ext cx="1664677" cy="2580344"/>
            </a:xfrm>
            <a:prstGeom prst="rect">
              <a:avLst/>
            </a:prstGeom>
            <a:solidFill>
              <a:srgbClr val="00829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FFBA21D-5326-44A7-9597-182A4A482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689" y="1981200"/>
              <a:ext cx="907542" cy="106299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FF4118-D3AD-4CCA-8319-59F3301D83C4}"/>
                </a:ext>
              </a:extLst>
            </p:cNvPr>
            <p:cNvSpPr txBox="1"/>
            <p:nvPr/>
          </p:nvSpPr>
          <p:spPr>
            <a:xfrm>
              <a:off x="8620412" y="3143061"/>
              <a:ext cx="1665837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IoT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3BB3713-1207-47CB-A30D-53D0C0CF436D}"/>
              </a:ext>
            </a:extLst>
          </p:cNvPr>
          <p:cNvGrpSpPr/>
          <p:nvPr/>
        </p:nvGrpSpPr>
        <p:grpSpPr>
          <a:xfrm>
            <a:off x="10520087" y="1683299"/>
            <a:ext cx="1250398" cy="2075960"/>
            <a:chOff x="10320997" y="1899137"/>
            <a:chExt cx="1664677" cy="2597403"/>
          </a:xfrm>
          <a:solidFill>
            <a:srgbClr val="FF0000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90206C7-D520-496A-963B-AB65988E8E97}"/>
                </a:ext>
              </a:extLst>
            </p:cNvPr>
            <p:cNvSpPr/>
            <p:nvPr/>
          </p:nvSpPr>
          <p:spPr bwMode="auto">
            <a:xfrm>
              <a:off x="10320997" y="1899137"/>
              <a:ext cx="1664677" cy="259740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29F6F8-5019-4069-B04C-848BE1F8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0773" y="1981200"/>
              <a:ext cx="934974" cy="1062990"/>
            </a:xfrm>
            <a:prstGeom prst="rect">
              <a:avLst/>
            </a:prstGeom>
            <a:grpFill/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0846B0-655B-44B6-8B0B-150F1193F8A9}"/>
                </a:ext>
              </a:extLst>
            </p:cNvPr>
            <p:cNvSpPr txBox="1"/>
            <p:nvPr/>
          </p:nvSpPr>
          <p:spPr>
            <a:xfrm>
              <a:off x="10349321" y="3143062"/>
              <a:ext cx="1592204" cy="22527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AI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EE0F69E-D392-46E2-A9D5-2C92CEA26469}"/>
              </a:ext>
            </a:extLst>
          </p:cNvPr>
          <p:cNvGrpSpPr/>
          <p:nvPr/>
        </p:nvGrpSpPr>
        <p:grpSpPr>
          <a:xfrm>
            <a:off x="524899" y="3759259"/>
            <a:ext cx="8734361" cy="2495656"/>
            <a:chOff x="474923" y="2957811"/>
            <a:chExt cx="9253607" cy="3077297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2768E2C-7B19-4972-B24F-376D4C496B77}"/>
                </a:ext>
              </a:extLst>
            </p:cNvPr>
            <p:cNvSpPr txBox="1"/>
            <p:nvPr/>
          </p:nvSpPr>
          <p:spPr>
            <a:xfrm>
              <a:off x="474923" y="2957811"/>
              <a:ext cx="9253607" cy="30772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938539F-DDDA-4183-87BF-0526D5D21645}"/>
                </a:ext>
              </a:extLst>
            </p:cNvPr>
            <p:cNvSpPr txBox="1"/>
            <p:nvPr/>
          </p:nvSpPr>
          <p:spPr>
            <a:xfrm>
              <a:off x="3762304" y="5408884"/>
              <a:ext cx="2688627" cy="382081"/>
            </a:xfrm>
            <a:prstGeom prst="rect">
              <a:avLst/>
            </a:prstGeom>
            <a:solidFill>
              <a:srgbClr val="D2D2D2"/>
            </a:solidFill>
          </p:spPr>
          <p:txBody>
            <a:bodyPr wrap="square" lIns="239012" tIns="191209" rIns="239012" bIns="191209" rtlCol="0" anchor="ctr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COMPILERS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ECBC503-3A76-45BA-9A6D-A333E382EF0C}"/>
                </a:ext>
              </a:extLst>
            </p:cNvPr>
            <p:cNvSpPr txBox="1"/>
            <p:nvPr/>
          </p:nvSpPr>
          <p:spPr>
            <a:xfrm>
              <a:off x="6759530" y="5408884"/>
              <a:ext cx="2626177" cy="382081"/>
            </a:xfrm>
            <a:prstGeom prst="rect">
              <a:avLst/>
            </a:prstGeom>
            <a:solidFill>
              <a:srgbClr val="D2D2D2"/>
            </a:solidFill>
          </p:spPr>
          <p:txBody>
            <a:bodyPr wrap="square" lIns="239012" tIns="191209" rIns="239012" bIns="191209" rtlCol="0" anchor="ctr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LANGUAGES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3561CBE-8A8A-4CF2-9004-41871D7D0E6F}"/>
                </a:ext>
              </a:extLst>
            </p:cNvPr>
            <p:cNvSpPr txBox="1"/>
            <p:nvPr/>
          </p:nvSpPr>
          <p:spPr>
            <a:xfrm>
              <a:off x="819096" y="5408885"/>
              <a:ext cx="2634609" cy="394116"/>
            </a:xfrm>
            <a:prstGeom prst="rect">
              <a:avLst/>
            </a:prstGeom>
            <a:solidFill>
              <a:srgbClr val="D2D2D2"/>
            </a:solidFill>
          </p:spPr>
          <p:txBody>
            <a:bodyPr wrap="square" lIns="239012" tIns="191209" rIns="239012" bIns="191209" rtlCol="0" anchor="ctr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RUNTIME COMPONENTS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7CB0A4-0F05-466C-A74E-540890CB27D3}"/>
                </a:ext>
              </a:extLst>
            </p:cNvPr>
            <p:cNvSpPr txBox="1"/>
            <p:nvPr/>
          </p:nvSpPr>
          <p:spPr>
            <a:xfrm>
              <a:off x="525249" y="3561539"/>
              <a:ext cx="9162736" cy="1149498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LIBRARIES</a:t>
              </a:r>
              <a:endParaRPr kumimoji="0" lang="en-US" sz="10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5A69D42-C769-429F-833C-FEBE0B0A9C6C}"/>
                </a:ext>
              </a:extLst>
            </p:cNvPr>
            <p:cNvSpPr/>
            <p:nvPr/>
          </p:nvSpPr>
          <p:spPr>
            <a:xfrm>
              <a:off x="549899" y="4949462"/>
              <a:ext cx="9162736" cy="39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8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INFRASTRUCTURE</a:t>
              </a:r>
              <a:endParaRPr kumimoji="0" lang="en-US" sz="1733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A59CCAF3-D916-40E9-9076-09DC5F61C3F4}"/>
              </a:ext>
            </a:extLst>
          </p:cNvPr>
          <p:cNvSpPr/>
          <p:nvPr/>
        </p:nvSpPr>
        <p:spPr>
          <a:xfrm>
            <a:off x="592516" y="3844449"/>
            <a:ext cx="8679822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0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.NET CORE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3E88C77-00DC-495A-87CC-40B91FB9F006}"/>
              </a:ext>
            </a:extLst>
          </p:cNvPr>
          <p:cNvSpPr txBox="1"/>
          <p:nvPr/>
        </p:nvSpPr>
        <p:spPr>
          <a:xfrm>
            <a:off x="563168" y="5246578"/>
            <a:ext cx="8657823" cy="898895"/>
          </a:xfrm>
          <a:prstGeom prst="rect">
            <a:avLst/>
          </a:prstGeom>
          <a:solidFill>
            <a:srgbClr val="000000">
              <a:alpha val="10196"/>
            </a:srgbClr>
          </a:solidFill>
        </p:spPr>
        <p:txBody>
          <a:bodyPr wrap="square" lIns="239012" tIns="191209" rIns="239012" bIns="191209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0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7A195-84C3-465C-8340-5634BF1EEE55}"/>
              </a:ext>
            </a:extLst>
          </p:cNvPr>
          <p:cNvSpPr txBox="1"/>
          <p:nvPr/>
        </p:nvSpPr>
        <p:spPr>
          <a:xfrm>
            <a:off x="3336533" y="287273"/>
            <a:ext cx="2174146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C7ED1A-6941-4155-ADD9-06D71EDCBC71}"/>
              </a:ext>
            </a:extLst>
          </p:cNvPr>
          <p:cNvSpPr/>
          <p:nvPr/>
        </p:nvSpPr>
        <p:spPr>
          <a:xfrm>
            <a:off x="535611" y="3848299"/>
            <a:ext cx="8679822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0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.NET CORE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484CA-2EEA-490D-A82D-D4F2D2970661}"/>
              </a:ext>
            </a:extLst>
          </p:cNvPr>
          <p:cNvSpPr txBox="1"/>
          <p:nvPr/>
        </p:nvSpPr>
        <p:spPr>
          <a:xfrm>
            <a:off x="6887053" y="1966961"/>
            <a:ext cx="4123536" cy="121879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.NET Core 3 expands supported workloads to include Windows Desktop, IoT &amp; AI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3D9E61-6F8E-4DCE-A51A-C3C13CC7E6F3}"/>
              </a:ext>
            </a:extLst>
          </p:cNvPr>
          <p:cNvSpPr txBox="1"/>
          <p:nvPr/>
        </p:nvSpPr>
        <p:spPr>
          <a:xfrm>
            <a:off x="3339686" y="291123"/>
            <a:ext cx="2174146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E1F2-2706-4691-B7AA-F268766670E0}"/>
              </a:ext>
            </a:extLst>
          </p:cNvPr>
          <p:cNvSpPr txBox="1"/>
          <p:nvPr/>
        </p:nvSpPr>
        <p:spPr>
          <a:xfrm>
            <a:off x="3359033" y="2096695"/>
            <a:ext cx="5868373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is perfectly suited for the requirements of cloud-native, cross-platform workloads</a:t>
            </a:r>
          </a:p>
        </p:txBody>
      </p:sp>
    </p:spTree>
    <p:extLst>
      <p:ext uri="{BB962C8B-B14F-4D97-AF65-F5344CB8AC3E}">
        <p14:creationId xmlns:p14="http://schemas.microsoft.com/office/powerpoint/2010/main" val="2173632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-0.00162 L -0.40885 -0.0025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3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-0.00324 L -0.41068 -0.000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486 L -0.41601 7.40741E-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71" grpId="0"/>
      <p:bldP spid="6" grpId="0"/>
      <p:bldP spid="38" grpId="0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91E139-349E-4782-99B7-5835C92477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.NET Core 3 supports WinForms and WPF frameworks</a:t>
            </a:r>
          </a:p>
          <a:p>
            <a:pPr lvl="1"/>
            <a:r>
              <a:rPr lang="en-US"/>
              <a:t>XAML Islands - WinForms &amp; WPF can host UWP</a:t>
            </a:r>
          </a:p>
          <a:p>
            <a:pPr lvl="1"/>
            <a:r>
              <a:rPr lang="en-US"/>
              <a:t>XAML Controls – WinForms &amp; WPF browser and media UWP controls</a:t>
            </a:r>
          </a:p>
          <a:p>
            <a:pPr lvl="1"/>
            <a:r>
              <a:rPr lang="en-US"/>
              <a:t>High DPI fixes for WinForms</a:t>
            </a:r>
          </a:p>
          <a:p>
            <a:r>
              <a:rPr lang="en-US"/>
              <a:t>Access to all the Windows 10 API’s</a:t>
            </a:r>
          </a:p>
          <a:p>
            <a:r>
              <a:rPr lang="en-US"/>
              <a:t>NET Core App Bundler</a:t>
            </a:r>
          </a:p>
          <a:p>
            <a:pPr lvl="1"/>
            <a:r>
              <a:rPr lang="en-US"/>
              <a:t>Precompiled, fast startup</a:t>
            </a:r>
          </a:p>
          <a:p>
            <a:pPr lvl="1"/>
            <a:r>
              <a:rPr lang="en-US"/>
              <a:t>Small apps by removing unused dependencies, link away unused IL</a:t>
            </a:r>
          </a:p>
          <a:p>
            <a:pPr lvl="1"/>
            <a:r>
              <a:rPr lang="en-US"/>
              <a:t>Single self-contained .exe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CDECC-ACED-4BFA-A8DE-4580F60D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 Desktop Improvements</a:t>
            </a:r>
          </a:p>
        </p:txBody>
      </p:sp>
    </p:spTree>
    <p:extLst>
      <p:ext uri="{BB962C8B-B14F-4D97-AF65-F5344CB8AC3E}">
        <p14:creationId xmlns:p14="http://schemas.microsoft.com/office/powerpoint/2010/main" val="264703537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14629-C364-480F-8E7F-83A49E6DA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Side by side</a:t>
            </a:r>
          </a:p>
          <a:p>
            <a:r>
              <a:rPr lang="en-US"/>
              <a:t>Machine global or app local framework</a:t>
            </a:r>
          </a:p>
          <a:p>
            <a:r>
              <a:rPr lang="en-US"/>
              <a:t>Core runtime and API improvements</a:t>
            </a:r>
          </a:p>
          <a:p>
            <a:r>
              <a:rPr lang="en-US"/>
              <a:t>SDK based .</a:t>
            </a:r>
            <a:r>
              <a:rPr lang="en-US" err="1"/>
              <a:t>csproj</a:t>
            </a:r>
            <a:r>
              <a:rPr lang="en-US"/>
              <a:t> project system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EDBCA-AB26-4303-B614-5F8B773D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Windows Desktop on .NET Core?</a:t>
            </a:r>
          </a:p>
        </p:txBody>
      </p:sp>
    </p:spTree>
    <p:extLst>
      <p:ext uri="{BB962C8B-B14F-4D97-AF65-F5344CB8AC3E}">
        <p14:creationId xmlns:p14="http://schemas.microsoft.com/office/powerpoint/2010/main" val="37328661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14629-C364-480F-8E7F-83A49E6DA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13572"/>
          </a:xfrm>
        </p:spPr>
        <p:txBody>
          <a:bodyPr/>
          <a:lstStyle/>
          <a:p>
            <a:r>
              <a:rPr lang="en-US"/>
              <a:t>WinForms support available in nightly builds</a:t>
            </a:r>
          </a:p>
          <a:p>
            <a:pPr lvl="1"/>
            <a:r>
              <a:rPr lang="en-US"/>
              <a:t>https://github.com/dotnet/core-sdk</a:t>
            </a:r>
          </a:p>
          <a:p>
            <a:pPr lvl="1"/>
            <a:r>
              <a:rPr lang="en-US"/>
              <a:t>dotnet new </a:t>
            </a:r>
            <a:r>
              <a:rPr lang="en-US" err="1"/>
              <a:t>winforms</a:t>
            </a:r>
            <a:endParaRPr lang="en-US"/>
          </a:p>
          <a:p>
            <a:r>
              <a:rPr lang="en-US"/>
              <a:t>Visual Studio supports building and debugging</a:t>
            </a:r>
          </a:p>
          <a:p>
            <a:pPr lvl="1"/>
            <a:r>
              <a:rPr lang="en-US"/>
              <a:t>Designers not available yet</a:t>
            </a:r>
          </a:p>
          <a:p>
            <a:r>
              <a:rPr lang="en-US"/>
              <a:t>Publish Preview later this year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EDBCA-AB26-4303-B614-5F8B773D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 on .NET Core 3 since Build 2018</a:t>
            </a:r>
          </a:p>
        </p:txBody>
      </p:sp>
    </p:spTree>
    <p:extLst>
      <p:ext uri="{BB962C8B-B14F-4D97-AF65-F5344CB8AC3E}">
        <p14:creationId xmlns:p14="http://schemas.microsoft.com/office/powerpoint/2010/main" val="23514937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.NET Core 3</a:t>
            </a:r>
          </a:p>
        </p:txBody>
      </p:sp>
    </p:spTree>
    <p:extLst>
      <p:ext uri="{BB962C8B-B14F-4D97-AF65-F5344CB8AC3E}">
        <p14:creationId xmlns:p14="http://schemas.microsoft.com/office/powerpoint/2010/main" val="86792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Conf 2018 Keynote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Scott Hunter, Miguel de Icaza, Mads Torgersen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Blazor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2103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46E80-8A3A-4BEC-9584-11F945CD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</a:t>
            </a:r>
            <a:r>
              <a:rPr lang="en-US" err="1"/>
              <a:t>Blazor</a:t>
            </a:r>
            <a:r>
              <a:rPr lang="en-US"/>
              <a:t>: .NET in the Browser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248784-2C8E-44A2-899F-ED054B8CB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0"/>
          </a:xfrm>
        </p:spPr>
        <p:txBody>
          <a:bodyPr/>
          <a:lstStyle/>
          <a:p>
            <a:pPr fontAlgn="base"/>
            <a:r>
              <a:rPr lang="en-US" sz="3600"/>
              <a:t>Build client-side Web UI in .NET</a:t>
            </a:r>
          </a:p>
          <a:p>
            <a:pPr lvl="1" fontAlgn="base"/>
            <a:r>
              <a:rPr lang="en-US" sz="2400"/>
              <a:t>You don’t need to know AngularJS, React, Vue, </a:t>
            </a:r>
            <a:r>
              <a:rPr lang="en-US" sz="2400" err="1"/>
              <a:t>etc</a:t>
            </a:r>
            <a:endParaRPr lang="en-US" sz="2400"/>
          </a:p>
          <a:p>
            <a:pPr lvl="1" fontAlgn="base"/>
            <a:r>
              <a:rPr lang="en-US" sz="2400"/>
              <a:t>Take advantage of stability and consistency of .NET</a:t>
            </a:r>
          </a:p>
          <a:p>
            <a:pPr fontAlgn="base"/>
            <a:r>
              <a:rPr lang="en-US" sz="3600"/>
              <a:t>Runs in all browsers</a:t>
            </a:r>
          </a:p>
          <a:p>
            <a:pPr lvl="1" fontAlgn="base"/>
            <a:r>
              <a:rPr lang="en-US" sz="2400"/>
              <a:t>Native performance</a:t>
            </a:r>
          </a:p>
          <a:p>
            <a:pPr lvl="1" fontAlgn="base"/>
            <a:r>
              <a:rPr lang="en-US" sz="2400"/>
              <a:t>Strongly typed on client and server</a:t>
            </a:r>
          </a:p>
          <a:p>
            <a:pPr lvl="1" fontAlgn="base"/>
            <a:r>
              <a:rPr lang="en-US" sz="2400"/>
              <a:t>Requires no plugin or code </a:t>
            </a:r>
            <a:r>
              <a:rPr lang="en-US" sz="2400" err="1"/>
              <a:t>transpilation</a:t>
            </a:r>
            <a:endParaRPr lang="en-US" sz="2400"/>
          </a:p>
          <a:p>
            <a:pPr lvl="1" fontAlgn="base"/>
            <a:r>
              <a:rPr lang="en-US" sz="2400"/>
              <a:t>Share C# code with the client and the server</a:t>
            </a:r>
          </a:p>
          <a:p>
            <a:pPr fontAlgn="base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1678109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F681AD-8753-487B-84F3-F020A29BBD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86402"/>
          </a:xfrm>
        </p:spPr>
        <p:txBody>
          <a:bodyPr/>
          <a:lstStyle/>
          <a:p>
            <a:r>
              <a:rPr lang="en-US" sz="3200" err="1"/>
              <a:t>Blazor</a:t>
            </a:r>
            <a:r>
              <a:rPr lang="en-US" sz="3200"/>
              <a:t> programming model integrated into ASP.NET Core </a:t>
            </a:r>
          </a:p>
          <a:p>
            <a:r>
              <a:rPr lang="en-US" sz="3200"/>
              <a:t>Runs server-side on .NET Core</a:t>
            </a:r>
          </a:p>
          <a:p>
            <a:r>
              <a:rPr lang="en-US" sz="3200"/>
              <a:t>Handle client UI interactions using </a:t>
            </a:r>
            <a:r>
              <a:rPr lang="en-US" sz="3200" err="1"/>
              <a:t>SignalR</a:t>
            </a:r>
            <a:endParaRPr lang="en-US" sz="3200"/>
          </a:p>
          <a:p>
            <a:r>
              <a:rPr lang="en-US" sz="3200"/>
              <a:t>Same code can run client-side on </a:t>
            </a:r>
            <a:r>
              <a:rPr lang="en-US" sz="3200" err="1"/>
              <a:t>WebAssembly</a:t>
            </a:r>
            <a:r>
              <a:rPr lang="en-US" sz="3200"/>
              <a:t> with no code changes</a:t>
            </a:r>
          </a:p>
          <a:p>
            <a:r>
              <a:rPr lang="en-US" sz="3200" err="1"/>
              <a:t>WebAssembly</a:t>
            </a:r>
            <a:r>
              <a:rPr lang="en-US" sz="3200"/>
              <a:t> support remains experimental while runtime matures</a:t>
            </a:r>
          </a:p>
          <a:p>
            <a:r>
              <a:rPr lang="en-US" sz="3200"/>
              <a:t>Shipping in .NET Core 3.0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46BC30-F610-4AD9-A2A1-3A5EBA68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Razor Components (“server-side </a:t>
            </a:r>
            <a:r>
              <a:rPr lang="en-US" err="1"/>
              <a:t>Blazor</a:t>
            </a:r>
            <a:r>
              <a:rPr lang="en-US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2313408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</a:t>
            </a:r>
            <a:r>
              <a:rPr lang="en-US" err="1"/>
              <a:t>Blazor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7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/>
              <a:t>Machine Learning in .NET</a:t>
            </a:r>
          </a:p>
        </p:txBody>
      </p:sp>
    </p:spTree>
    <p:extLst>
      <p:ext uri="{BB962C8B-B14F-4D97-AF65-F5344CB8AC3E}">
        <p14:creationId xmlns:p14="http://schemas.microsoft.com/office/powerpoint/2010/main" val="269221760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your own (custom) ML models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16865B-0B49-4A42-A51B-D6F8637E67D1}"/>
              </a:ext>
            </a:extLst>
          </p:cNvPr>
          <p:cNvSpPr/>
          <p:nvPr/>
        </p:nvSpPr>
        <p:spPr>
          <a:xfrm>
            <a:off x="6440404" y="3538927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3CCE4-897A-4CC7-AB80-16617B0C54A6}"/>
              </a:ext>
            </a:extLst>
          </p:cNvPr>
          <p:cNvSpPr/>
          <p:nvPr/>
        </p:nvSpPr>
        <p:spPr>
          <a:xfrm>
            <a:off x="6440404" y="3538927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21704-B4BB-48CA-B4E8-3B55F4B2451B}"/>
              </a:ext>
            </a:extLst>
          </p:cNvPr>
          <p:cNvSpPr/>
          <p:nvPr/>
        </p:nvSpPr>
        <p:spPr>
          <a:xfrm>
            <a:off x="1096656" y="4769554"/>
            <a:ext cx="2706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Segoe UI Semilight" charset="0"/>
                <a:cs typeface="Segoe UI Semibold" panose="020B0702040204020203" pitchFamily="34" charset="0"/>
              </a:rPr>
              <a:t>Prepare Your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D707DD-21F3-475D-9258-AFF3F0A29F7C}"/>
              </a:ext>
            </a:extLst>
          </p:cNvPr>
          <p:cNvSpPr/>
          <p:nvPr/>
        </p:nvSpPr>
        <p:spPr bwMode="grayWhite">
          <a:xfrm>
            <a:off x="5131126" y="4769554"/>
            <a:ext cx="19645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Segoe UI Semilight" charset="0"/>
                <a:cs typeface="Segoe UI Semibold" panose="020B0702040204020203" pitchFamily="34" charset="0"/>
              </a:rPr>
              <a:t>Build &amp; Train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1900FB-6E44-4EAC-8D08-9150E9368291}"/>
              </a:ext>
            </a:extLst>
          </p:cNvPr>
          <p:cNvSpPr/>
          <p:nvPr/>
        </p:nvSpPr>
        <p:spPr>
          <a:xfrm>
            <a:off x="9271378" y="4769553"/>
            <a:ext cx="736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Segoe UI Semilight" charset="0"/>
                <a:cs typeface="Segoe UI Semibold" panose="020B0702040204020203" pitchFamily="34" charset="0"/>
              </a:rPr>
              <a:t>Run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F546A5D-8D41-44E1-89B6-3FE1EF7B4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4694" y="2554457"/>
            <a:ext cx="1869548" cy="190515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02FEC4E-9E57-4F47-98E8-ADFEA6DCA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847" y="2587245"/>
            <a:ext cx="2085423" cy="174319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C0FD4F2-CDDF-4856-9A21-5AC7EAF41A4E}"/>
              </a:ext>
            </a:extLst>
          </p:cNvPr>
          <p:cNvGrpSpPr/>
          <p:nvPr/>
        </p:nvGrpSpPr>
        <p:grpSpPr>
          <a:xfrm>
            <a:off x="1433781" y="2421829"/>
            <a:ext cx="1822139" cy="1837113"/>
            <a:chOff x="417356" y="1710268"/>
            <a:chExt cx="1611859" cy="15239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958CE5F-35D6-40D6-A90C-AA81D03BD472}"/>
                </a:ext>
              </a:extLst>
            </p:cNvPr>
            <p:cNvGrpSpPr/>
            <p:nvPr/>
          </p:nvGrpSpPr>
          <p:grpSpPr>
            <a:xfrm>
              <a:off x="417356" y="1710268"/>
              <a:ext cx="430961" cy="1413950"/>
              <a:chOff x="1395310" y="3332039"/>
              <a:chExt cx="430961" cy="1413950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2CDDD71C-7C82-4162-B328-46C42CC3E2A4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86DE27C-82CE-484A-BBC4-C0196B54279D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DFE4B57-231E-4E17-BCD2-2612C561B049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C66458-97CD-455A-8555-9F6828C839DC}"/>
                </a:ext>
              </a:extLst>
            </p:cNvPr>
            <p:cNvGrpSpPr/>
            <p:nvPr/>
          </p:nvGrpSpPr>
          <p:grpSpPr>
            <a:xfrm>
              <a:off x="940569" y="1710268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9B5A82D2-3F12-416E-9E5A-4EED7252DDCC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713627-AB57-47ED-BB46-0DEBD06A5547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2B4F94E-AA83-44DA-B82F-47EAB48DFD84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0E0171-351F-4E14-8F85-186B94A463ED}"/>
                </a:ext>
              </a:extLst>
            </p:cNvPr>
            <p:cNvGrpSpPr/>
            <p:nvPr/>
          </p:nvGrpSpPr>
          <p:grpSpPr>
            <a:xfrm>
              <a:off x="1463782" y="1710268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5FFE2AD4-2A50-4C25-94DC-63D4A4B24630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704B2C5-EF82-43D5-A1C1-FE5F8575881F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0DC627A-7BA9-4E56-B8E4-45EFF0C400AE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8747B5F-C46C-4F06-ACFF-C85667A8678F}"/>
                </a:ext>
              </a:extLst>
            </p:cNvPr>
            <p:cNvGrpSpPr/>
            <p:nvPr/>
          </p:nvGrpSpPr>
          <p:grpSpPr>
            <a:xfrm>
              <a:off x="473590" y="1759166"/>
              <a:ext cx="430961" cy="1413950"/>
              <a:chOff x="1395310" y="3332039"/>
              <a:chExt cx="430961" cy="1413950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71A3B31D-A32C-4DB3-B0F0-6D050AD2DE6F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B089D0F-ADDD-4FA6-8A53-A6789818A099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26E08E-4DF1-4B3A-BF55-1626FEF30AF2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5CC964-8368-4D22-A902-871BC698D771}"/>
                </a:ext>
              </a:extLst>
            </p:cNvPr>
            <p:cNvGrpSpPr/>
            <p:nvPr/>
          </p:nvGrpSpPr>
          <p:grpSpPr>
            <a:xfrm>
              <a:off x="996803" y="1759166"/>
              <a:ext cx="430961" cy="1413950"/>
              <a:chOff x="1395310" y="3332039"/>
              <a:chExt cx="430961" cy="1413950"/>
            </a:xfrm>
            <a:solidFill>
              <a:srgbClr val="AB645B"/>
            </a:solidFill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85CCAF35-44DC-4679-BAA2-0896807E1582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B90F04-5741-4E58-A7FD-A74CA95D15A7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7375C59-D66B-4A1E-82AC-27133F7CC79D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BB2E31-243A-4667-9088-363CFDAAF912}"/>
                </a:ext>
              </a:extLst>
            </p:cNvPr>
            <p:cNvGrpSpPr/>
            <p:nvPr/>
          </p:nvGrpSpPr>
          <p:grpSpPr>
            <a:xfrm>
              <a:off x="1520016" y="1759166"/>
              <a:ext cx="430961" cy="1413950"/>
              <a:chOff x="1395310" y="3332039"/>
              <a:chExt cx="430961" cy="1413950"/>
            </a:xfrm>
            <a:solidFill>
              <a:srgbClr val="00A8E9"/>
            </a:solidFill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1863C172-83CD-49E0-B9BB-9325A12830A8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32AF3C9-0BC7-4C1B-9D8B-D4F57A3325F9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F6A6025-8FC1-49F1-A171-6D4AD6F52C98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19AA96F-68D8-4CFD-9552-5005B4E564E1}"/>
                </a:ext>
              </a:extLst>
            </p:cNvPr>
            <p:cNvGrpSpPr/>
            <p:nvPr/>
          </p:nvGrpSpPr>
          <p:grpSpPr>
            <a:xfrm>
              <a:off x="551828" y="1820289"/>
              <a:ext cx="430961" cy="1413950"/>
              <a:chOff x="1395310" y="3332039"/>
              <a:chExt cx="430961" cy="1413950"/>
            </a:xfrm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4965C4F0-61F7-4C4B-818C-BCE7BFA65C86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97AD44-0A36-4061-A08A-2AE6BA03743E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BD4B5F8-9B3A-4035-AB32-7EE76A29C8A4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F7C039-16D0-44F6-84D6-494149E29B00}"/>
                </a:ext>
              </a:extLst>
            </p:cNvPr>
            <p:cNvGrpSpPr/>
            <p:nvPr/>
          </p:nvGrpSpPr>
          <p:grpSpPr>
            <a:xfrm>
              <a:off x="1075041" y="1820289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586446FC-EC38-4AC8-A6F2-77ADDD215F4B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86BC2B2-7F00-42BB-A9E8-1A871DD7BD2E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0807183-44A7-4C56-904D-220313AB5214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DFD910B-9909-48EB-A22B-5CA00A01C40A}"/>
                </a:ext>
              </a:extLst>
            </p:cNvPr>
            <p:cNvGrpSpPr/>
            <p:nvPr/>
          </p:nvGrpSpPr>
          <p:grpSpPr>
            <a:xfrm>
              <a:off x="1598254" y="1820289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CB31AEF6-3E0A-48F2-ABD0-78A5A340B9DB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489A4EB-40F3-483E-B035-689112C2CF12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9FCABB0-C040-4724-9D96-A273332A7E14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99839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78993-9838-4C56-9672-E85A12883801}"/>
              </a:ext>
            </a:extLst>
          </p:cNvPr>
          <p:cNvSpPr txBox="1">
            <a:spLocks/>
          </p:cNvSpPr>
          <p:nvPr/>
        </p:nvSpPr>
        <p:spPr>
          <a:xfrm>
            <a:off x="1631950" y="1520785"/>
            <a:ext cx="8928100" cy="3816429"/>
          </a:xfrm>
          <a:prstGeom prst="rect">
            <a:avLst/>
          </a:prstGeom>
          <a:ln>
            <a:noFill/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6000" b="1">
                <a:solidFill>
                  <a:schemeClr val="bg1"/>
                </a:solidFill>
              </a:rPr>
              <a:t>Announcing </a:t>
            </a:r>
            <a:br>
              <a:rPr lang="en-US" sz="6000" b="1">
                <a:solidFill>
                  <a:schemeClr val="bg1"/>
                </a:solidFill>
              </a:rPr>
            </a:br>
            <a:r>
              <a:rPr lang="en-US" sz="6000" b="1">
                <a:solidFill>
                  <a:schemeClr val="bg1"/>
                </a:solidFill>
              </a:rPr>
              <a:t>ML.NET 0.5!</a:t>
            </a:r>
            <a:br>
              <a:rPr lang="en-US" sz="6000" b="1">
                <a:solidFill>
                  <a:schemeClr val="bg1"/>
                </a:solidFill>
              </a:rPr>
            </a:br>
            <a:br>
              <a:rPr lang="en-US" sz="2000" b="1">
                <a:solidFill>
                  <a:schemeClr val="bg1"/>
                </a:solidFill>
              </a:rPr>
            </a:br>
            <a:endParaRPr lang="en-US" sz="2000" b="1">
              <a:solidFill>
                <a:schemeClr val="bg1"/>
              </a:solidFill>
            </a:endParaRPr>
          </a:p>
          <a:p>
            <a:pPr algn="ctr"/>
            <a:endParaRPr lang="en-US" sz="2000" b="1">
              <a:solidFill>
                <a:schemeClr val="bg1"/>
              </a:solidFill>
            </a:endParaRPr>
          </a:p>
          <a:p>
            <a:pPr algn="ctr"/>
            <a:endParaRPr lang="en-US" sz="2000" b="1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https://aka.ms/MLNet05</a:t>
            </a:r>
          </a:p>
        </p:txBody>
      </p:sp>
    </p:spTree>
    <p:extLst>
      <p:ext uri="{BB962C8B-B14F-4D97-AF65-F5344CB8AC3E}">
        <p14:creationId xmlns:p14="http://schemas.microsoft.com/office/powerpoint/2010/main" val="11481772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459" y="1603882"/>
            <a:ext cx="11653523" cy="845770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35915" indent="-335915"/>
            <a:r>
              <a:rPr lang="en-US" sz="2800"/>
              <a:t>Additional ML Scenarios</a:t>
            </a:r>
            <a:endParaRPr lang="en-US"/>
          </a:p>
          <a:p>
            <a:pPr marL="572135" lvl="1" indent="-236220"/>
            <a:r>
              <a:rPr lang="en-US" sz="2000"/>
              <a:t>Clustering</a:t>
            </a:r>
            <a:endParaRPr lang="en-US" sz="2000">
              <a:cs typeface="Segoe UI"/>
            </a:endParaRPr>
          </a:p>
          <a:p>
            <a:pPr marL="572135" lvl="1" indent="-236220"/>
            <a:r>
              <a:rPr lang="en-US" sz="2000"/>
              <a:t>Recommendation</a:t>
            </a:r>
            <a:endParaRPr lang="en-US" sz="2000">
              <a:cs typeface="Segoe UI"/>
            </a:endParaRPr>
          </a:p>
          <a:p>
            <a:pPr marL="572135" lvl="1" indent="-236220"/>
            <a:r>
              <a:rPr lang="en-US" sz="2000"/>
              <a:t>Deep Learning (e.g. Image Classification with TensorFlow)</a:t>
            </a:r>
            <a:endParaRPr lang="en-US" sz="2800">
              <a:cs typeface="Segoe UI"/>
            </a:endParaRPr>
          </a:p>
          <a:p>
            <a:pPr marL="335915" indent="-335915"/>
            <a:r>
              <a:rPr lang="en-US" sz="2800"/>
              <a:t>New learners and transforms</a:t>
            </a:r>
            <a:endParaRPr lang="en-US" sz="2800">
              <a:cs typeface="Segoe UI Light"/>
            </a:endParaRPr>
          </a:p>
          <a:p>
            <a:pPr marL="572135" lvl="1" indent="-236220"/>
            <a:r>
              <a:rPr lang="en-US" sz="2000"/>
              <a:t>Learners: FFM, </a:t>
            </a:r>
            <a:r>
              <a:rPr lang="en-US" sz="2000" err="1"/>
              <a:t>LightGBM</a:t>
            </a:r>
            <a:r>
              <a:rPr lang="en-US" sz="2000"/>
              <a:t>, Ensemble, </a:t>
            </a:r>
            <a:r>
              <a:rPr lang="en-US" sz="2000" err="1"/>
              <a:t>SymSGD</a:t>
            </a:r>
            <a:r>
              <a:rPr lang="en-US" sz="2000"/>
              <a:t> </a:t>
            </a:r>
            <a:endParaRPr lang="en-US" sz="2000">
              <a:cs typeface="Segoe UI"/>
            </a:endParaRPr>
          </a:p>
          <a:p>
            <a:pPr lvl="1"/>
            <a:r>
              <a:rPr lang="en-US" sz="2000"/>
              <a:t>Transforms: </a:t>
            </a:r>
            <a:r>
              <a:rPr lang="en-US" sz="2000" err="1"/>
              <a:t>LightLDA</a:t>
            </a:r>
            <a:r>
              <a:rPr lang="en-US" sz="2000"/>
              <a:t>, Word Embeddings</a:t>
            </a:r>
            <a:endParaRPr lang="en-US" sz="2000">
              <a:cs typeface="Segoe UI"/>
            </a:endParaRPr>
          </a:p>
          <a:p>
            <a:pPr marL="335915" indent="-335915"/>
            <a:r>
              <a:rPr lang="en-US" sz="2800"/>
              <a:t>ONNX Support </a:t>
            </a:r>
            <a:endParaRPr lang="en-US" sz="2800">
              <a:cs typeface="Segoe UI Light"/>
            </a:endParaRPr>
          </a:p>
          <a:p>
            <a:pPr marL="335915" indent="-335915"/>
            <a:r>
              <a:rPr lang="en-US" sz="2800"/>
              <a:t>Improved F# support</a:t>
            </a:r>
            <a:endParaRPr lang="en-US" sz="2800">
              <a:cs typeface="Segoe UI Light"/>
            </a:endParaRPr>
          </a:p>
          <a:p>
            <a:pPr marL="335915" indent="-335915"/>
            <a:r>
              <a:rPr lang="en-US" sz="2800"/>
              <a:t>Additional Train and Test options </a:t>
            </a:r>
            <a:endParaRPr lang="en-US" sz="2800">
              <a:cs typeface="Segoe UI Light"/>
            </a:endParaRPr>
          </a:p>
          <a:p>
            <a:pPr marL="572135" lvl="1" indent="-236220"/>
            <a:r>
              <a:rPr lang="en-US" sz="2000"/>
              <a:t>Cross-Validation </a:t>
            </a:r>
            <a:endParaRPr lang="en-US" sz="2000">
              <a:cs typeface="Segoe UI"/>
            </a:endParaRPr>
          </a:p>
          <a:p>
            <a:pPr marL="335915" indent="-335915"/>
            <a:r>
              <a:rPr lang="en-US" sz="2800"/>
              <a:t>ML.NET Samples repo</a:t>
            </a:r>
            <a:endParaRPr lang="en-US" sz="2800">
              <a:cs typeface="Segoe UI Light"/>
            </a:endParaRPr>
          </a:p>
          <a:p>
            <a:pPr marL="572135" lvl="1" indent="-236220"/>
            <a:r>
              <a:rPr lang="en-US" sz="1800">
                <a:hlinkClick r:id="rId3"/>
              </a:rPr>
              <a:t>https://github.com/dotnet/machinelearning-samples</a:t>
            </a:r>
            <a:endParaRPr lang="en-US" sz="1800">
              <a:cs typeface="Segoe UI"/>
            </a:endParaRPr>
          </a:p>
          <a:p>
            <a:pPr marL="335915" indent="-335915"/>
            <a:endParaRPr lang="en-US" sz="3200">
              <a:cs typeface="Segoe UI Light"/>
            </a:endParaRPr>
          </a:p>
          <a:p>
            <a:pPr marL="335915" lvl="1" indent="0">
              <a:buNone/>
            </a:pPr>
            <a:br>
              <a:rPr lang="en-US" sz="1400">
                <a:ea typeface="+mn-lt"/>
                <a:cs typeface="+mn-lt"/>
              </a:rPr>
            </a:br>
            <a:r>
              <a:rPr lang="en-US" sz="1400"/>
              <a:t> </a:t>
            </a:r>
            <a:endParaRPr lang="en-US" sz="1400">
              <a:cs typeface="Segoe UI"/>
            </a:endParaRPr>
          </a:p>
          <a:p>
            <a:pPr marL="572135" lvl="1" indent="-236220"/>
            <a:endParaRPr lang="en-US" sz="1400">
              <a:cs typeface="Segoe UI"/>
            </a:endParaRPr>
          </a:p>
          <a:p>
            <a:pPr marL="0" indent="0">
              <a:buNone/>
            </a:pPr>
            <a:br>
              <a:rPr lang="en-US" sz="3200">
                <a:ea typeface="+mj-lt"/>
                <a:cs typeface="+mj-lt"/>
              </a:rPr>
            </a:br>
            <a:br>
              <a:rPr lang="en-US" sz="3200">
                <a:ea typeface="+mj-lt"/>
                <a:cs typeface="+mj-lt"/>
              </a:rPr>
            </a:br>
            <a:endParaRPr lang="en-US" sz="3200"/>
          </a:p>
          <a:p>
            <a:pPr marL="335915" lvl="1" indent="0">
              <a:buNone/>
            </a:pPr>
            <a:endParaRPr lang="en-US" sz="1800">
              <a:cs typeface="Segoe UI"/>
            </a:endParaRPr>
          </a:p>
          <a:p>
            <a:pPr marL="335915" indent="-335915"/>
            <a:endParaRPr lang="en-US" sz="1800">
              <a:cs typeface="Segoe UI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 with ML.NET?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64E7-5914-4BEC-8CFF-ED86DDE68472}"/>
              </a:ext>
            </a:extLst>
          </p:cNvPr>
          <p:cNvSpPr txBox="1"/>
          <p:nvPr/>
        </p:nvSpPr>
        <p:spPr>
          <a:xfrm>
            <a:off x="353459" y="987893"/>
            <a:ext cx="605415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Shipped </a:t>
            </a:r>
            <a:r>
              <a:rPr lang="en-US" sz="2400" b="1" i="1">
                <a:solidFill>
                  <a:schemeClr val="accent5">
                    <a:lumMod val="75000"/>
                  </a:schemeClr>
                </a:solidFill>
              </a:rPr>
              <a:t>four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 previews of ML.NET 0.1 - 0.5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CA1DE-FD83-461B-B9CB-F0DA44707935}"/>
              </a:ext>
            </a:extLst>
          </p:cNvPr>
          <p:cNvSpPr txBox="1"/>
          <p:nvPr/>
        </p:nvSpPr>
        <p:spPr>
          <a:xfrm>
            <a:off x="7519737" y="1594184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318109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78993-9838-4C56-9672-E85A12883801}"/>
              </a:ext>
            </a:extLst>
          </p:cNvPr>
          <p:cNvSpPr txBox="1">
            <a:spLocks/>
          </p:cNvSpPr>
          <p:nvPr/>
        </p:nvSpPr>
        <p:spPr>
          <a:xfrm>
            <a:off x="1631950" y="1520785"/>
            <a:ext cx="8928100" cy="3816429"/>
          </a:xfrm>
          <a:prstGeom prst="rect">
            <a:avLst/>
          </a:prstGeom>
          <a:ln>
            <a:noFill/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6000" b="1">
                <a:solidFill>
                  <a:schemeClr val="bg1"/>
                </a:solidFill>
              </a:rPr>
              <a:t>.NET Conf Day 2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Kick off tomorrow with Machine Learning and Artificial Intelligence in .NET!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3600">
                <a:solidFill>
                  <a:schemeClr val="bg1"/>
                </a:solidFill>
              </a:rPr>
              <a:t>Thursday, Sept 13th</a:t>
            </a:r>
          </a:p>
        </p:txBody>
      </p:sp>
    </p:spTree>
    <p:extLst>
      <p:ext uri="{BB962C8B-B14F-4D97-AF65-F5344CB8AC3E}">
        <p14:creationId xmlns:p14="http://schemas.microsoft.com/office/powerpoint/2010/main" val="11676569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/>
              <a:t>C# with Mads Torgersen</a:t>
            </a:r>
          </a:p>
        </p:txBody>
      </p:sp>
    </p:spTree>
    <p:extLst>
      <p:ext uri="{BB962C8B-B14F-4D97-AF65-F5344CB8AC3E}">
        <p14:creationId xmlns:p14="http://schemas.microsoft.com/office/powerpoint/2010/main" val="4161325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7" y="3324508"/>
            <a:ext cx="11276838" cy="1280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8" y="3328416"/>
            <a:ext cx="11276838" cy="1280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5" y="3328416"/>
            <a:ext cx="11276838" cy="1280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5" y="3328416"/>
            <a:ext cx="11276838" cy="128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5" y="3328416"/>
            <a:ext cx="11276838" cy="128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6" y="3328416"/>
            <a:ext cx="11276838" cy="1280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5" y="3326907"/>
            <a:ext cx="11276838" cy="128016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75840" y="1899137"/>
            <a:ext cx="1664677" cy="1664677"/>
            <a:chOff x="337625" y="1899137"/>
            <a:chExt cx="1664677" cy="1664677"/>
          </a:xfrm>
          <a:solidFill>
            <a:srgbClr val="002060"/>
          </a:solidFill>
        </p:grpSpPr>
        <p:sp>
          <p:nvSpPr>
            <p:cNvPr id="24" name="Rectangle 23"/>
            <p:cNvSpPr/>
            <p:nvPr/>
          </p:nvSpPr>
          <p:spPr bwMode="auto">
            <a:xfrm>
              <a:off x="337625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69" y="1990251"/>
              <a:ext cx="1037844" cy="1062990"/>
            </a:xfrm>
            <a:prstGeom prst="rect">
              <a:avLst/>
            </a:prstGeom>
            <a:grpFill/>
          </p:spPr>
        </p:pic>
        <p:sp>
          <p:nvSpPr>
            <p:cNvPr id="17" name="TextBox 16"/>
            <p:cNvSpPr txBox="1"/>
            <p:nvPr/>
          </p:nvSpPr>
          <p:spPr>
            <a:xfrm>
              <a:off x="344033" y="3143061"/>
              <a:ext cx="1620528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DESKTOP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37523" y="1899137"/>
            <a:ext cx="1666889" cy="1664677"/>
            <a:chOff x="1999308" y="1899137"/>
            <a:chExt cx="1666889" cy="166467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001520" y="1899137"/>
              <a:ext cx="1664677" cy="1664677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452" y="1981200"/>
              <a:ext cx="969264" cy="106299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999308" y="3143061"/>
              <a:ext cx="1665837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WEB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592799" y="1899137"/>
            <a:ext cx="1675508" cy="1664677"/>
            <a:chOff x="3654584" y="1899137"/>
            <a:chExt cx="1675508" cy="1664677"/>
          </a:xfrm>
        </p:grpSpPr>
        <p:sp>
          <p:nvSpPr>
            <p:cNvPr id="26" name="Rectangle 25"/>
            <p:cNvSpPr/>
            <p:nvPr/>
          </p:nvSpPr>
          <p:spPr bwMode="auto">
            <a:xfrm>
              <a:off x="3665415" y="1899137"/>
              <a:ext cx="1664677" cy="1664677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590" y="1990253"/>
              <a:ext cx="1003554" cy="106299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54584" y="3143061"/>
              <a:ext cx="1665837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CLOUD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267525" y="1899137"/>
            <a:ext cx="1664677" cy="1664677"/>
            <a:chOff x="5329310" y="1899137"/>
            <a:chExt cx="1664677" cy="1664677"/>
          </a:xfrm>
          <a:solidFill>
            <a:srgbClr val="9B4F96"/>
          </a:solidFill>
        </p:grpSpPr>
        <p:sp>
          <p:nvSpPr>
            <p:cNvPr id="27" name="Rectangle 26"/>
            <p:cNvSpPr/>
            <p:nvPr/>
          </p:nvSpPr>
          <p:spPr bwMode="auto">
            <a:xfrm>
              <a:off x="5329310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828" y="1990253"/>
              <a:ext cx="688086" cy="1062990"/>
            </a:xfrm>
            <a:prstGeom prst="rect">
              <a:avLst/>
            </a:prstGeom>
            <a:grpFill/>
          </p:spPr>
        </p:pic>
        <p:sp>
          <p:nvSpPr>
            <p:cNvPr id="20" name="TextBox 19"/>
            <p:cNvSpPr txBox="1"/>
            <p:nvPr/>
          </p:nvSpPr>
          <p:spPr>
            <a:xfrm>
              <a:off x="5355169" y="3143061"/>
              <a:ext cx="1620528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MOBILE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31420" y="1899137"/>
            <a:ext cx="1664677" cy="1664677"/>
            <a:chOff x="6993205" y="1899137"/>
            <a:chExt cx="1664677" cy="1664677"/>
          </a:xfrm>
          <a:solidFill>
            <a:srgbClr val="BAD80A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6993205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804" y="1990253"/>
              <a:ext cx="969264" cy="1062990"/>
            </a:xfrm>
            <a:prstGeom prst="rect">
              <a:avLst/>
            </a:prstGeom>
            <a:grpFill/>
          </p:spPr>
        </p:pic>
        <p:sp>
          <p:nvSpPr>
            <p:cNvPr id="21" name="TextBox 20"/>
            <p:cNvSpPr txBox="1"/>
            <p:nvPr/>
          </p:nvSpPr>
          <p:spPr>
            <a:xfrm>
              <a:off x="7010445" y="3143061"/>
              <a:ext cx="1620528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GAMING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558627" y="1899137"/>
            <a:ext cx="1701365" cy="1664677"/>
            <a:chOff x="8620412" y="1899137"/>
            <a:chExt cx="1701365" cy="1664677"/>
          </a:xfrm>
        </p:grpSpPr>
        <p:sp>
          <p:nvSpPr>
            <p:cNvPr id="29" name="Rectangle 28"/>
            <p:cNvSpPr/>
            <p:nvPr/>
          </p:nvSpPr>
          <p:spPr bwMode="auto">
            <a:xfrm>
              <a:off x="8657100" y="1899137"/>
              <a:ext cx="1664677" cy="1664677"/>
            </a:xfrm>
            <a:prstGeom prst="rect">
              <a:avLst/>
            </a:prstGeom>
            <a:solidFill>
              <a:srgbClr val="00829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689" y="1981200"/>
              <a:ext cx="907542" cy="106299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620412" y="3143061"/>
              <a:ext cx="1665837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IoT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259212" y="1899137"/>
            <a:ext cx="1664677" cy="1664677"/>
            <a:chOff x="10320997" y="1899137"/>
            <a:chExt cx="1664677" cy="1664677"/>
          </a:xfrm>
          <a:solidFill>
            <a:srgbClr val="FF0000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10320997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0773" y="1981200"/>
              <a:ext cx="934974" cy="1062990"/>
            </a:xfrm>
            <a:prstGeom prst="rect">
              <a:avLst/>
            </a:prstGeom>
            <a:grpFill/>
          </p:spPr>
        </p:pic>
        <p:sp>
          <p:nvSpPr>
            <p:cNvPr id="23" name="TextBox 22"/>
            <p:cNvSpPr txBox="1"/>
            <p:nvPr/>
          </p:nvSpPr>
          <p:spPr>
            <a:xfrm>
              <a:off x="10356525" y="3143061"/>
              <a:ext cx="1585000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AI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277658" y="4261754"/>
            <a:ext cx="1664208" cy="1664208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9AFE05D-9736-471E-B5D2-207940914560}"/>
              </a:ext>
            </a:extLst>
          </p:cNvPr>
          <p:cNvSpPr txBox="1">
            <a:spLocks/>
          </p:cNvSpPr>
          <p:nvPr/>
        </p:nvSpPr>
        <p:spPr>
          <a:xfrm>
            <a:off x="0" y="133676"/>
            <a:ext cx="12192000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3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Your platform for building </a:t>
            </a:r>
            <a:r>
              <a:rPr kumimoji="0" lang="en-US" sz="5333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anything</a:t>
            </a:r>
          </a:p>
        </p:txBody>
      </p:sp>
    </p:spTree>
    <p:extLst>
      <p:ext uri="{BB962C8B-B14F-4D97-AF65-F5344CB8AC3E}">
        <p14:creationId xmlns:p14="http://schemas.microsoft.com/office/powerpoint/2010/main" val="67863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1451-48B3-4576-B0B8-193A092E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012294" cy="899665"/>
          </a:xfrm>
        </p:spPr>
        <p:txBody>
          <a:bodyPr/>
          <a:lstStyle/>
          <a:p>
            <a:r>
              <a:rPr lang="en-US" dirty="0"/>
              <a:t>C# 7.1, 7.2 and 7.3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9DC69-E541-43D1-9721-630A46A33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8887"/>
            <a:ext cx="5378548" cy="3455305"/>
          </a:xfrm>
        </p:spPr>
        <p:txBody>
          <a:bodyPr/>
          <a:lstStyle/>
          <a:p>
            <a:r>
              <a:rPr lang="en-US" dirty="0"/>
              <a:t>Safe, efficient code</a:t>
            </a:r>
          </a:p>
          <a:p>
            <a:pPr lvl="1"/>
            <a:r>
              <a:rPr lang="en-US" dirty="0"/>
              <a:t>Avoid garbage collection</a:t>
            </a:r>
          </a:p>
          <a:p>
            <a:pPr lvl="1"/>
            <a:r>
              <a:rPr lang="en-US" dirty="0"/>
              <a:t>Avoid copying</a:t>
            </a:r>
            <a:endParaRPr lang="en-US" i="1" dirty="0"/>
          </a:p>
          <a:p>
            <a:pPr lvl="1"/>
            <a:r>
              <a:rPr lang="en-US" dirty="0"/>
              <a:t>Stay safe</a:t>
            </a:r>
          </a:p>
          <a:p>
            <a:r>
              <a:rPr lang="en-US" dirty="0"/>
              <a:t>More freedom</a:t>
            </a:r>
          </a:p>
          <a:p>
            <a:pPr lvl="1"/>
            <a:r>
              <a:rPr lang="en-US" dirty="0"/>
              <a:t>Allow more things</a:t>
            </a:r>
          </a:p>
          <a:p>
            <a:r>
              <a:rPr lang="en-US" dirty="0"/>
              <a:t>Less code</a:t>
            </a:r>
          </a:p>
          <a:p>
            <a:pPr lvl="1"/>
            <a:r>
              <a:rPr lang="en-US" dirty="0"/>
              <a:t>Say it shorter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ED5645-A810-49DB-9D24-A447994EE02E}"/>
              </a:ext>
            </a:extLst>
          </p:cNvPr>
          <p:cNvSpPr txBox="1">
            <a:spLocks/>
          </p:cNvSpPr>
          <p:nvPr/>
        </p:nvSpPr>
        <p:spPr>
          <a:xfrm>
            <a:off x="6002955" y="292007"/>
            <a:ext cx="5012294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C# 8.0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01614-4D79-4CE5-BCF0-F456D448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16452" y="1189175"/>
            <a:ext cx="6484123" cy="478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77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09741-6BED-4095-9902-79EF1E99F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7873" y="-428968"/>
            <a:ext cx="12227746" cy="7725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0E24D-0289-49E7-86A6-34EBBF6C2153}"/>
              </a:ext>
            </a:extLst>
          </p:cNvPr>
          <p:cNvSpPr txBox="1"/>
          <p:nvPr/>
        </p:nvSpPr>
        <p:spPr>
          <a:xfrm>
            <a:off x="668958" y="6858000"/>
            <a:ext cx="10854083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900">
                <a:hlinkClick r:id="rId4" tooltip="https://www.flickr.com/photos/centralasian/850866903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81C97E-5D4D-49AC-ADB8-228ACF30BCF8}"/>
              </a:ext>
            </a:extLst>
          </p:cNvPr>
          <p:cNvSpPr/>
          <p:nvPr/>
        </p:nvSpPr>
        <p:spPr bwMode="auto">
          <a:xfrm>
            <a:off x="3592643" y="2163581"/>
            <a:ext cx="3297836" cy="729522"/>
          </a:xfrm>
          <a:prstGeom prst="roundRect">
            <a:avLst/>
          </a:prstGeom>
          <a:solidFill>
            <a:srgbClr val="511C74">
              <a:alpha val="6705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Garbage collection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1EB8A5-6589-43F6-9714-F9E820951105}"/>
              </a:ext>
            </a:extLst>
          </p:cNvPr>
          <p:cNvSpPr/>
          <p:nvPr/>
        </p:nvSpPr>
        <p:spPr bwMode="auto">
          <a:xfrm>
            <a:off x="9034072" y="1681397"/>
            <a:ext cx="2213366" cy="729522"/>
          </a:xfrm>
          <a:prstGeom prst="roundRect">
            <a:avLst/>
          </a:prstGeom>
          <a:solidFill>
            <a:srgbClr val="511C74">
              <a:alpha val="6705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Copying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725AD9C5-E823-4122-B985-D525ABFB90F1}"/>
              </a:ext>
            </a:extLst>
          </p:cNvPr>
          <p:cNvSpPr/>
          <p:nvPr/>
        </p:nvSpPr>
        <p:spPr bwMode="auto">
          <a:xfrm rot="1136991">
            <a:off x="7794703" y="4568812"/>
            <a:ext cx="2158765" cy="1139252"/>
          </a:xfrm>
          <a:prstGeom prst="leftArrow">
            <a:avLst>
              <a:gd name="adj1" fmla="val 56988"/>
              <a:gd name="adj2" fmla="val 74561"/>
            </a:avLst>
          </a:prstGeom>
          <a:solidFill>
            <a:srgbClr val="008272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Span&lt;T&gt;</a:t>
            </a: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Span&lt;T&gt;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3F9E9A9E-2BF2-4D1C-9467-6011DD41E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6" b="6571"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3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69241" y="289957"/>
            <a:ext cx="11802925" cy="899537"/>
          </a:xfrm>
        </p:spPr>
        <p:txBody>
          <a:bodyPr/>
          <a:lstStyle/>
          <a:p>
            <a:r>
              <a:rPr lang="en-US" dirty="0"/>
              <a:t>Nullable and non-nullable reference types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61311" y="1714241"/>
            <a:ext cx="10960626" cy="343919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? n;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 Nullable reference type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 s;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 Non-nullable reference type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n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;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 Sure; it's nullable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s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;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 Warning! Shouldn’t be null!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s = n;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 Warning! Really!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WriteLine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s.Length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);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 Sure; it’s not null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WriteLine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n.Length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);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 Warning! Could be null!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(n !=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WriteLine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n.Length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);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 Sure; you checked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WriteLine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n!.Length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);             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 Ok, if you insist!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6869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Mobile Development with Miguel de Icaza</a:t>
            </a:r>
          </a:p>
        </p:txBody>
      </p:sp>
    </p:spTree>
    <p:extLst>
      <p:ext uri="{BB962C8B-B14F-4D97-AF65-F5344CB8AC3E}">
        <p14:creationId xmlns:p14="http://schemas.microsoft.com/office/powerpoint/2010/main" val="370927464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Our Community</a:t>
            </a:r>
          </a:p>
          <a:p>
            <a:r>
              <a:rPr lang="en-US" dirty="0"/>
              <a:t>Android Platform</a:t>
            </a:r>
          </a:p>
          <a:p>
            <a:r>
              <a:rPr lang="en-US" dirty="0"/>
              <a:t>Apple platforms support </a:t>
            </a:r>
          </a:p>
          <a:p>
            <a:r>
              <a:rPr lang="en-US" dirty="0" err="1"/>
              <a:t>Xamarin.Forms</a:t>
            </a:r>
            <a:endParaRPr lang="en-US" dirty="0"/>
          </a:p>
          <a:p>
            <a:r>
              <a:rPr lang="en-US" dirty="0"/>
              <a:t>Coming up in Xamarin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237231576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13F9F7-1160-044A-93CF-BFC7AA88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Contribution to Mobile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2C83FE-4CE7-4F44-9E48-D71375892C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1966" y="1882970"/>
          <a:ext cx="8937127" cy="2624782"/>
        </p:xfrm>
        <a:graphic>
          <a:graphicData uri="http://schemas.openxmlformats.org/drawingml/2006/table">
            <a:tbl>
              <a:tblPr/>
              <a:tblGrid>
                <a:gridCol w="1921564">
                  <a:extLst>
                    <a:ext uri="{9D8B030D-6E8A-4147-A177-3AD203B41FA5}">
                      <a16:colId xmlns:a16="http://schemas.microsoft.com/office/drawing/2014/main" val="438073108"/>
                    </a:ext>
                  </a:extLst>
                </a:gridCol>
                <a:gridCol w="1211146">
                  <a:extLst>
                    <a:ext uri="{9D8B030D-6E8A-4147-A177-3AD203B41FA5}">
                      <a16:colId xmlns:a16="http://schemas.microsoft.com/office/drawing/2014/main" val="604978296"/>
                    </a:ext>
                  </a:extLst>
                </a:gridCol>
                <a:gridCol w="1253374">
                  <a:extLst>
                    <a:ext uri="{9D8B030D-6E8A-4147-A177-3AD203B41FA5}">
                      <a16:colId xmlns:a16="http://schemas.microsoft.com/office/drawing/2014/main" val="1623493207"/>
                    </a:ext>
                  </a:extLst>
                </a:gridCol>
                <a:gridCol w="1449407">
                  <a:extLst>
                    <a:ext uri="{9D8B030D-6E8A-4147-A177-3AD203B41FA5}">
                      <a16:colId xmlns:a16="http://schemas.microsoft.com/office/drawing/2014/main" val="1895063223"/>
                    </a:ext>
                  </a:extLst>
                </a:gridCol>
                <a:gridCol w="1474650">
                  <a:extLst>
                    <a:ext uri="{9D8B030D-6E8A-4147-A177-3AD203B41FA5}">
                      <a16:colId xmlns:a16="http://schemas.microsoft.com/office/drawing/2014/main" val="2318699588"/>
                    </a:ext>
                  </a:extLst>
                </a:gridCol>
                <a:gridCol w="1626986">
                  <a:extLst>
                    <a:ext uri="{9D8B030D-6E8A-4147-A177-3AD203B41FA5}">
                      <a16:colId xmlns:a16="http://schemas.microsoft.com/office/drawing/2014/main" val="726934531"/>
                    </a:ext>
                  </a:extLst>
                </a:gridCol>
              </a:tblGrid>
              <a:tr h="5721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All Time Commits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Past Year Commits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All Time Contributors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Past Year Contributors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Pull Requests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96909"/>
                  </a:ext>
                </a:extLst>
              </a:tr>
              <a:tr h="572145"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Xamarin.Forms</a:t>
                      </a:r>
                      <a:endParaRPr lang="en-US" sz="1500" dirty="0">
                        <a:effectLst/>
                      </a:endParaRP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2,246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1,229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149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97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1,989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84906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Mac/iOS/tv/Watch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4,508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1,328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4,166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71561"/>
                  </a:ext>
                </a:extLst>
              </a:tr>
              <a:tr h="572145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Android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1,610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760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57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28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1,656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041763"/>
                  </a:ext>
                </a:extLst>
              </a:tr>
              <a:tr h="572145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Mono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114,858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2,433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966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125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9,146</a:t>
                      </a:r>
                    </a:p>
                  </a:txBody>
                  <a:tcPr marL="108614" marR="108614" marT="50130" marB="501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0086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9100B07-768C-9D42-92CC-6B9F5354A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364" y="25190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007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1F82F-3989-0D49-B64F-AB72F39E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Mono on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75346-7B46-6549-A6EC-7F2DBC42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2305050"/>
            <a:ext cx="9283700" cy="2247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C145A-CCE5-2C48-B870-A199C8BDE4C3}"/>
              </a:ext>
            </a:extLst>
          </p:cNvPr>
          <p:cNvSpPr/>
          <p:nvPr/>
        </p:nvSpPr>
        <p:spPr bwMode="auto">
          <a:xfrm>
            <a:off x="4952010" y="2612571"/>
            <a:ext cx="2149434" cy="213756"/>
          </a:xfrm>
          <a:prstGeom prst="rect">
            <a:avLst/>
          </a:prstGeom>
          <a:solidFill>
            <a:srgbClr val="231F2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5124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E36B9-8DEE-8348-8710-C73702F616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9526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   git clone https://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github.com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/mono/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mono.git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0000FF"/>
                </a:solidFill>
                <a:latin typeface="Menlo" panose="020B0609030804020204" pitchFamily="49" charset="0"/>
              </a:rPr>
              <a:t>cd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mono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git submodule update --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init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--recursive</a:t>
            </a:r>
          </a:p>
          <a:p>
            <a:pPr marL="0" indent="0">
              <a:buNone/>
            </a:pPr>
            <a:b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msbuild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msvc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mono.sln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/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p:MONO_TARGET_GC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sgen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msbuild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bcl.sln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/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p:Platform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A31515"/>
                </a:solidFill>
                <a:latin typeface="Menlo" panose="020B0609030804020204" pitchFamily="49" charset="0"/>
              </a:rPr>
              <a:t>"net_4_x"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/restore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Targets: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Android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monodroid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iOS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monotouch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tvOS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monotouch_tv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watchOS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monotouch_watch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net_4_x,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orbis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(PS4), unreal (Unreal Engine),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wasm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winaot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xammac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xammac_net_4_5 (Mac)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8F468-6279-7E44-9C36-EBDB6DA8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Mono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011495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2439E-C21C-4B85-82D2-E9B81030B7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58775"/>
            <a:ext cx="11582400" cy="889000"/>
          </a:xfrm>
        </p:spPr>
        <p:txBody>
          <a:bodyPr>
            <a:normAutofit/>
          </a:bodyPr>
          <a:lstStyle/>
          <a:p>
            <a:r>
              <a:rPr lang="en-US" sz="4400">
                <a:latin typeface="+mj-lt"/>
              </a:rPr>
              <a:t>.NET Growth Continues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9DB410-5957-48FF-9421-F327373A4DCA}"/>
              </a:ext>
            </a:extLst>
          </p:cNvPr>
          <p:cNvSpPr/>
          <p:nvPr/>
        </p:nvSpPr>
        <p:spPr bwMode="auto">
          <a:xfrm>
            <a:off x="1662545" y="2131621"/>
            <a:ext cx="3871356" cy="2606634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Visual Studio</a:t>
            </a:r>
            <a:endParaRPr lang="en-US" sz="2400" b="1"/>
          </a:p>
          <a:p>
            <a:pPr algn="ctr"/>
            <a:br>
              <a:rPr lang="en-US" sz="2400" b="1">
                <a:solidFill>
                  <a:schemeClr val="tx1"/>
                </a:solidFill>
              </a:rPr>
            </a:br>
            <a:r>
              <a:rPr lang="en-US" sz="2400" b="1">
                <a:solidFill>
                  <a:schemeClr val="tx1"/>
                </a:solidFill>
              </a:rPr>
              <a:t>+1 million </a:t>
            </a:r>
            <a:r>
              <a:rPr lang="en-US" sz="2400">
                <a:solidFill>
                  <a:schemeClr val="tx1"/>
                </a:solidFill>
              </a:rPr>
              <a:t>new monthly active .NET developers in last year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6A719B-2204-47E7-ADA3-9890E952D276}"/>
              </a:ext>
            </a:extLst>
          </p:cNvPr>
          <p:cNvSpPr/>
          <p:nvPr/>
        </p:nvSpPr>
        <p:spPr bwMode="auto">
          <a:xfrm>
            <a:off x="6291943" y="2131621"/>
            <a:ext cx="3871356" cy="2606634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.NET Core</a:t>
            </a:r>
            <a:endParaRPr lang="en-US" sz="2400" b="1"/>
          </a:p>
          <a:p>
            <a:pPr algn="ctr"/>
            <a:br>
              <a:rPr lang="en-US" sz="2400" b="1">
                <a:solidFill>
                  <a:schemeClr val="tx1"/>
                </a:solidFill>
              </a:rPr>
            </a:br>
            <a:r>
              <a:rPr lang="en-US" sz="2400" b="1">
                <a:solidFill>
                  <a:schemeClr val="tx1"/>
                </a:solidFill>
              </a:rPr>
              <a:t>Over half a million </a:t>
            </a:r>
            <a:r>
              <a:rPr lang="en-US" sz="2400">
                <a:solidFill>
                  <a:schemeClr val="tx1"/>
                </a:solidFill>
              </a:rPr>
              <a:t>.NET Core 2.0 developers</a:t>
            </a:r>
          </a:p>
        </p:txBody>
      </p:sp>
    </p:spTree>
    <p:extLst>
      <p:ext uri="{BB962C8B-B14F-4D97-AF65-F5344CB8AC3E}">
        <p14:creationId xmlns:p14="http://schemas.microsoft.com/office/powerpoint/2010/main" val="31801966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669B-01D1-904B-AAE4-CBB2A645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Access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D97BC-E7C6-3343-AFC7-7AC67D00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19" y="2835735"/>
            <a:ext cx="635000" cy="63500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64ECA23-96BB-2C4C-923B-87A526453DA5}"/>
              </a:ext>
            </a:extLst>
          </p:cNvPr>
          <p:cNvSpPr txBox="1">
            <a:spLocks/>
          </p:cNvSpPr>
          <p:nvPr/>
        </p:nvSpPr>
        <p:spPr>
          <a:xfrm>
            <a:off x="1716965" y="2937791"/>
            <a:ext cx="11018520" cy="109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Native API Access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/>
              <a:t>Native APIs are projected into .NET, 1:1 mapping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/>
              <a:t>Beautified to surface the best of .NET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07AA5-5E6F-C14D-858D-25374694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9" y="4310733"/>
            <a:ext cx="647700" cy="647700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E89153D-72C9-A243-A9CA-54D9D1D7D64A}"/>
              </a:ext>
            </a:extLst>
          </p:cNvPr>
          <p:cNvSpPr txBox="1">
            <a:spLocks/>
          </p:cNvSpPr>
          <p:nvPr/>
        </p:nvSpPr>
        <p:spPr>
          <a:xfrm>
            <a:off x="1716965" y="4419139"/>
            <a:ext cx="11018520" cy="763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Native Performance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/>
              <a:t>.NET Code compiled to native code with LLVM Optimizing Compiler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5F51F5F-3050-F34A-8189-9A78CA216C64}"/>
              </a:ext>
            </a:extLst>
          </p:cNvPr>
          <p:cNvSpPr txBox="1">
            <a:spLocks/>
          </p:cNvSpPr>
          <p:nvPr/>
        </p:nvSpPr>
        <p:spPr>
          <a:xfrm>
            <a:off x="1716965" y="1564849"/>
            <a:ext cx="11018520" cy="109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Native User Interfaces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/>
              <a:t>Use every native control like you do from Java, Swift, Objective-C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/>
              <a:t>Native Android and User Interface Designers integrated into Visual Studio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327089-9CD3-7F41-BD3C-FF3109BF2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19" y="1462793"/>
            <a:ext cx="635000" cy="63500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B26AD60-770C-BE48-97E2-1CBE1C7FD2B9}"/>
              </a:ext>
            </a:extLst>
          </p:cNvPr>
          <p:cNvSpPr txBox="1">
            <a:spLocks/>
          </p:cNvSpPr>
          <p:nvPr/>
        </p:nvSpPr>
        <p:spPr>
          <a:xfrm>
            <a:off x="1716965" y="5676494"/>
            <a:ext cx="11018520" cy="763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Same Day Support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/>
              <a:t>Support the latest OS platform and APIs on launch day</a:t>
            </a:r>
          </a:p>
        </p:txBody>
      </p:sp>
      <p:sp>
        <p:nvSpPr>
          <p:cNvPr id="20" name="Calendar" title="Icon of a calendar">
            <a:extLst>
              <a:ext uri="{FF2B5EF4-FFF2-40B4-BE49-F238E27FC236}">
                <a16:creationId xmlns:a16="http://schemas.microsoft.com/office/drawing/2014/main" id="{446A7FBE-350E-5941-9B8D-39C4140A29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7493" y="5737890"/>
            <a:ext cx="558225" cy="534888"/>
          </a:xfrm>
          <a:custGeom>
            <a:avLst/>
            <a:gdLst>
              <a:gd name="T0" fmla="*/ 598 w 598"/>
              <a:gd name="T1" fmla="*/ 573 h 573"/>
              <a:gd name="T2" fmla="*/ 0 w 598"/>
              <a:gd name="T3" fmla="*/ 59 h 573"/>
              <a:gd name="T4" fmla="*/ 598 w 598"/>
              <a:gd name="T5" fmla="*/ 341 h 573"/>
              <a:gd name="T6" fmla="*/ 598 w 598"/>
              <a:gd name="T7" fmla="*/ 176 h 573"/>
              <a:gd name="T8" fmla="*/ 120 w 598"/>
              <a:gd name="T9" fmla="*/ 121 h 573"/>
              <a:gd name="T10" fmla="*/ 477 w 598"/>
              <a:gd name="T11" fmla="*/ 121 h 573"/>
              <a:gd name="T12" fmla="*/ 246 w 598"/>
              <a:gd name="T13" fmla="*/ 252 h 573"/>
              <a:gd name="T14" fmla="*/ 232 w 598"/>
              <a:gd name="T15" fmla="*/ 266 h 573"/>
              <a:gd name="T16" fmla="*/ 246 w 598"/>
              <a:gd name="T17" fmla="*/ 259 h 573"/>
              <a:gd name="T18" fmla="*/ 365 w 598"/>
              <a:gd name="T19" fmla="*/ 252 h 573"/>
              <a:gd name="T20" fmla="*/ 351 w 598"/>
              <a:gd name="T21" fmla="*/ 266 h 573"/>
              <a:gd name="T22" fmla="*/ 365 w 598"/>
              <a:gd name="T23" fmla="*/ 257 h 573"/>
              <a:gd name="T24" fmla="*/ 484 w 598"/>
              <a:gd name="T25" fmla="*/ 252 h 573"/>
              <a:gd name="T26" fmla="*/ 470 w 598"/>
              <a:gd name="T27" fmla="*/ 266 h 573"/>
              <a:gd name="T28" fmla="*/ 484 w 598"/>
              <a:gd name="T29" fmla="*/ 259 h 573"/>
              <a:gd name="T30" fmla="*/ 246 w 598"/>
              <a:gd name="T31" fmla="*/ 332 h 573"/>
              <a:gd name="T32" fmla="*/ 232 w 598"/>
              <a:gd name="T33" fmla="*/ 344 h 573"/>
              <a:gd name="T34" fmla="*/ 246 w 598"/>
              <a:gd name="T35" fmla="*/ 339 h 573"/>
              <a:gd name="T36" fmla="*/ 365 w 598"/>
              <a:gd name="T37" fmla="*/ 332 h 573"/>
              <a:gd name="T38" fmla="*/ 351 w 598"/>
              <a:gd name="T39" fmla="*/ 344 h 573"/>
              <a:gd name="T40" fmla="*/ 365 w 598"/>
              <a:gd name="T41" fmla="*/ 337 h 573"/>
              <a:gd name="T42" fmla="*/ 484 w 598"/>
              <a:gd name="T43" fmla="*/ 332 h 573"/>
              <a:gd name="T44" fmla="*/ 470 w 598"/>
              <a:gd name="T45" fmla="*/ 344 h 573"/>
              <a:gd name="T46" fmla="*/ 484 w 598"/>
              <a:gd name="T47" fmla="*/ 339 h 573"/>
              <a:gd name="T48" fmla="*/ 127 w 598"/>
              <a:gd name="T49" fmla="*/ 332 h 573"/>
              <a:gd name="T50" fmla="*/ 113 w 598"/>
              <a:gd name="T51" fmla="*/ 344 h 573"/>
              <a:gd name="T52" fmla="*/ 127 w 598"/>
              <a:gd name="T53" fmla="*/ 337 h 573"/>
              <a:gd name="T54" fmla="*/ 246 w 598"/>
              <a:gd name="T55" fmla="*/ 410 h 573"/>
              <a:gd name="T56" fmla="*/ 232 w 598"/>
              <a:gd name="T57" fmla="*/ 424 h 573"/>
              <a:gd name="T58" fmla="*/ 246 w 598"/>
              <a:gd name="T59" fmla="*/ 417 h 573"/>
              <a:gd name="T60" fmla="*/ 365 w 598"/>
              <a:gd name="T61" fmla="*/ 410 h 573"/>
              <a:gd name="T62" fmla="*/ 351 w 598"/>
              <a:gd name="T63" fmla="*/ 424 h 573"/>
              <a:gd name="T64" fmla="*/ 365 w 598"/>
              <a:gd name="T65" fmla="*/ 417 h 573"/>
              <a:gd name="T66" fmla="*/ 484 w 598"/>
              <a:gd name="T67" fmla="*/ 410 h 573"/>
              <a:gd name="T68" fmla="*/ 470 w 598"/>
              <a:gd name="T69" fmla="*/ 424 h 573"/>
              <a:gd name="T70" fmla="*/ 484 w 598"/>
              <a:gd name="T71" fmla="*/ 417 h 573"/>
              <a:gd name="T72" fmla="*/ 127 w 598"/>
              <a:gd name="T73" fmla="*/ 410 h 573"/>
              <a:gd name="T74" fmla="*/ 113 w 598"/>
              <a:gd name="T75" fmla="*/ 424 h 573"/>
              <a:gd name="T76" fmla="*/ 127 w 598"/>
              <a:gd name="T77" fmla="*/ 417 h 573"/>
              <a:gd name="T78" fmla="*/ 246 w 598"/>
              <a:gd name="T79" fmla="*/ 490 h 573"/>
              <a:gd name="T80" fmla="*/ 232 w 598"/>
              <a:gd name="T81" fmla="*/ 504 h 573"/>
              <a:gd name="T82" fmla="*/ 246 w 598"/>
              <a:gd name="T83" fmla="*/ 497 h 573"/>
              <a:gd name="T84" fmla="*/ 365 w 598"/>
              <a:gd name="T85" fmla="*/ 490 h 573"/>
              <a:gd name="T86" fmla="*/ 351 w 598"/>
              <a:gd name="T87" fmla="*/ 504 h 573"/>
              <a:gd name="T88" fmla="*/ 365 w 598"/>
              <a:gd name="T89" fmla="*/ 497 h 573"/>
              <a:gd name="T90" fmla="*/ 127 w 598"/>
              <a:gd name="T91" fmla="*/ 490 h 573"/>
              <a:gd name="T92" fmla="*/ 113 w 598"/>
              <a:gd name="T93" fmla="*/ 504 h 573"/>
              <a:gd name="T94" fmla="*/ 127 w 598"/>
              <a:gd name="T95" fmla="*/ 495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8" h="573">
                <a:moveTo>
                  <a:pt x="598" y="341"/>
                </a:moveTo>
                <a:lnTo>
                  <a:pt x="598" y="573"/>
                </a:lnTo>
                <a:lnTo>
                  <a:pt x="0" y="573"/>
                </a:lnTo>
                <a:lnTo>
                  <a:pt x="0" y="59"/>
                </a:lnTo>
                <a:lnTo>
                  <a:pt x="598" y="59"/>
                </a:lnTo>
                <a:lnTo>
                  <a:pt x="598" y="341"/>
                </a:lnTo>
                <a:moveTo>
                  <a:pt x="0" y="176"/>
                </a:moveTo>
                <a:lnTo>
                  <a:pt x="598" y="176"/>
                </a:lnTo>
                <a:moveTo>
                  <a:pt x="120" y="0"/>
                </a:moveTo>
                <a:lnTo>
                  <a:pt x="120" y="121"/>
                </a:lnTo>
                <a:moveTo>
                  <a:pt x="477" y="0"/>
                </a:moveTo>
                <a:lnTo>
                  <a:pt x="477" y="121"/>
                </a:lnTo>
                <a:moveTo>
                  <a:pt x="246" y="259"/>
                </a:moveTo>
                <a:lnTo>
                  <a:pt x="246" y="252"/>
                </a:lnTo>
                <a:lnTo>
                  <a:pt x="232" y="252"/>
                </a:lnTo>
                <a:lnTo>
                  <a:pt x="232" y="266"/>
                </a:lnTo>
                <a:lnTo>
                  <a:pt x="246" y="266"/>
                </a:lnTo>
                <a:lnTo>
                  <a:pt x="246" y="259"/>
                </a:lnTo>
                <a:moveTo>
                  <a:pt x="365" y="257"/>
                </a:moveTo>
                <a:lnTo>
                  <a:pt x="365" y="252"/>
                </a:lnTo>
                <a:lnTo>
                  <a:pt x="351" y="252"/>
                </a:lnTo>
                <a:lnTo>
                  <a:pt x="351" y="266"/>
                </a:lnTo>
                <a:lnTo>
                  <a:pt x="365" y="266"/>
                </a:lnTo>
                <a:lnTo>
                  <a:pt x="365" y="257"/>
                </a:lnTo>
                <a:moveTo>
                  <a:pt x="484" y="259"/>
                </a:moveTo>
                <a:lnTo>
                  <a:pt x="484" y="252"/>
                </a:lnTo>
                <a:lnTo>
                  <a:pt x="470" y="252"/>
                </a:lnTo>
                <a:lnTo>
                  <a:pt x="470" y="266"/>
                </a:lnTo>
                <a:lnTo>
                  <a:pt x="484" y="266"/>
                </a:lnTo>
                <a:lnTo>
                  <a:pt x="484" y="259"/>
                </a:lnTo>
                <a:moveTo>
                  <a:pt x="246" y="339"/>
                </a:moveTo>
                <a:lnTo>
                  <a:pt x="246" y="332"/>
                </a:lnTo>
                <a:lnTo>
                  <a:pt x="232" y="332"/>
                </a:lnTo>
                <a:lnTo>
                  <a:pt x="232" y="344"/>
                </a:lnTo>
                <a:lnTo>
                  <a:pt x="246" y="344"/>
                </a:lnTo>
                <a:lnTo>
                  <a:pt x="246" y="339"/>
                </a:lnTo>
                <a:moveTo>
                  <a:pt x="365" y="337"/>
                </a:moveTo>
                <a:lnTo>
                  <a:pt x="365" y="332"/>
                </a:lnTo>
                <a:lnTo>
                  <a:pt x="351" y="332"/>
                </a:lnTo>
                <a:lnTo>
                  <a:pt x="351" y="344"/>
                </a:lnTo>
                <a:lnTo>
                  <a:pt x="365" y="344"/>
                </a:lnTo>
                <a:lnTo>
                  <a:pt x="365" y="337"/>
                </a:lnTo>
                <a:moveTo>
                  <a:pt x="484" y="339"/>
                </a:moveTo>
                <a:lnTo>
                  <a:pt x="484" y="332"/>
                </a:lnTo>
                <a:lnTo>
                  <a:pt x="470" y="332"/>
                </a:lnTo>
                <a:lnTo>
                  <a:pt x="470" y="344"/>
                </a:lnTo>
                <a:lnTo>
                  <a:pt x="484" y="344"/>
                </a:lnTo>
                <a:lnTo>
                  <a:pt x="484" y="339"/>
                </a:lnTo>
                <a:moveTo>
                  <a:pt x="127" y="337"/>
                </a:moveTo>
                <a:lnTo>
                  <a:pt x="127" y="332"/>
                </a:lnTo>
                <a:lnTo>
                  <a:pt x="113" y="332"/>
                </a:lnTo>
                <a:lnTo>
                  <a:pt x="113" y="344"/>
                </a:lnTo>
                <a:lnTo>
                  <a:pt x="127" y="344"/>
                </a:lnTo>
                <a:lnTo>
                  <a:pt x="127" y="337"/>
                </a:lnTo>
                <a:moveTo>
                  <a:pt x="246" y="417"/>
                </a:moveTo>
                <a:lnTo>
                  <a:pt x="246" y="410"/>
                </a:lnTo>
                <a:lnTo>
                  <a:pt x="232" y="410"/>
                </a:lnTo>
                <a:lnTo>
                  <a:pt x="232" y="424"/>
                </a:lnTo>
                <a:lnTo>
                  <a:pt x="246" y="424"/>
                </a:lnTo>
                <a:lnTo>
                  <a:pt x="246" y="417"/>
                </a:lnTo>
                <a:moveTo>
                  <a:pt x="365" y="417"/>
                </a:moveTo>
                <a:lnTo>
                  <a:pt x="365" y="410"/>
                </a:lnTo>
                <a:lnTo>
                  <a:pt x="351" y="410"/>
                </a:lnTo>
                <a:lnTo>
                  <a:pt x="351" y="424"/>
                </a:lnTo>
                <a:lnTo>
                  <a:pt x="365" y="424"/>
                </a:lnTo>
                <a:lnTo>
                  <a:pt x="365" y="417"/>
                </a:lnTo>
                <a:moveTo>
                  <a:pt x="484" y="417"/>
                </a:moveTo>
                <a:lnTo>
                  <a:pt x="484" y="410"/>
                </a:lnTo>
                <a:lnTo>
                  <a:pt x="470" y="410"/>
                </a:lnTo>
                <a:lnTo>
                  <a:pt x="470" y="424"/>
                </a:lnTo>
                <a:lnTo>
                  <a:pt x="484" y="424"/>
                </a:lnTo>
                <a:lnTo>
                  <a:pt x="484" y="417"/>
                </a:lnTo>
                <a:moveTo>
                  <a:pt x="127" y="417"/>
                </a:moveTo>
                <a:lnTo>
                  <a:pt x="127" y="410"/>
                </a:lnTo>
                <a:lnTo>
                  <a:pt x="113" y="410"/>
                </a:lnTo>
                <a:lnTo>
                  <a:pt x="113" y="424"/>
                </a:lnTo>
                <a:lnTo>
                  <a:pt x="127" y="424"/>
                </a:lnTo>
                <a:lnTo>
                  <a:pt x="127" y="417"/>
                </a:lnTo>
                <a:moveTo>
                  <a:pt x="246" y="497"/>
                </a:moveTo>
                <a:lnTo>
                  <a:pt x="246" y="490"/>
                </a:lnTo>
                <a:lnTo>
                  <a:pt x="232" y="490"/>
                </a:lnTo>
                <a:lnTo>
                  <a:pt x="232" y="504"/>
                </a:lnTo>
                <a:lnTo>
                  <a:pt x="246" y="504"/>
                </a:lnTo>
                <a:lnTo>
                  <a:pt x="246" y="497"/>
                </a:lnTo>
                <a:moveTo>
                  <a:pt x="365" y="497"/>
                </a:moveTo>
                <a:lnTo>
                  <a:pt x="365" y="490"/>
                </a:lnTo>
                <a:lnTo>
                  <a:pt x="351" y="490"/>
                </a:lnTo>
                <a:lnTo>
                  <a:pt x="351" y="504"/>
                </a:lnTo>
                <a:lnTo>
                  <a:pt x="365" y="504"/>
                </a:lnTo>
                <a:lnTo>
                  <a:pt x="365" y="497"/>
                </a:lnTo>
                <a:moveTo>
                  <a:pt x="127" y="495"/>
                </a:moveTo>
                <a:lnTo>
                  <a:pt x="127" y="490"/>
                </a:lnTo>
                <a:lnTo>
                  <a:pt x="113" y="490"/>
                </a:lnTo>
                <a:lnTo>
                  <a:pt x="113" y="504"/>
                </a:lnTo>
                <a:lnTo>
                  <a:pt x="127" y="504"/>
                </a:lnTo>
                <a:lnTo>
                  <a:pt x="127" y="495"/>
                </a:lnTo>
              </a:path>
            </a:pathLst>
          </a:custGeom>
          <a:noFill/>
          <a:ln w="25400" cap="sq">
            <a:solidFill>
              <a:srgbClr val="4098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3671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E36D7-8CA2-3F46-A382-C7166390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Google’s Android Emulator now works on </a:t>
            </a:r>
            <a:r>
              <a:rPr lang="en-US" dirty="0" err="1"/>
              <a:t>HyperV</a:t>
            </a:r>
            <a:endParaRPr lang="en-US" dirty="0"/>
          </a:p>
          <a:p>
            <a:r>
              <a:rPr lang="en-US" dirty="0"/>
              <a:t>Earlier this year: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AB35D-EDE1-D44F-8E8C-CDACF1BC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Emulation on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D47DF-D0E7-7745-8261-07E80EED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034" y="2719448"/>
            <a:ext cx="4948052" cy="37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4103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D793DA-E2B7-C745-9318-BE458CE4B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Slowed down Android</a:t>
            </a:r>
          </a:p>
          <a:p>
            <a:endParaRPr lang="en-US" dirty="0"/>
          </a:p>
          <a:p>
            <a:r>
              <a:rPr lang="en-US" dirty="0"/>
              <a:t>New versions of Windows address this</a:t>
            </a:r>
          </a:p>
          <a:p>
            <a:endParaRPr lang="en-US" dirty="0"/>
          </a:p>
          <a:p>
            <a:r>
              <a:rPr lang="en-US" dirty="0"/>
              <a:t>You can try today, to be released soon.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FC713-210A-3C41-99AF-22955D1A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Spectre</a:t>
            </a:r>
            <a:r>
              <a:rPr lang="en-US" dirty="0"/>
              <a:t> Happens</a:t>
            </a:r>
          </a:p>
        </p:txBody>
      </p:sp>
    </p:spTree>
    <p:extLst>
      <p:ext uri="{BB962C8B-B14F-4D97-AF65-F5344CB8AC3E}">
        <p14:creationId xmlns:p14="http://schemas.microsoft.com/office/powerpoint/2010/main" val="98662539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A3ABBE-C4CF-E944-8B4E-AD8CD9F293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36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Optimizing full builds</a:t>
            </a:r>
          </a:p>
          <a:p>
            <a:pPr lvl="1"/>
            <a:r>
              <a:rPr lang="en-US" dirty="0"/>
              <a:t>Optimize passes</a:t>
            </a:r>
          </a:p>
          <a:p>
            <a:pPr lvl="1"/>
            <a:r>
              <a:rPr lang="en-US" dirty="0"/>
              <a:t>Fix dependencies</a:t>
            </a:r>
          </a:p>
          <a:p>
            <a:pPr lvl="1"/>
            <a:r>
              <a:rPr lang="en-US" dirty="0"/>
              <a:t>Avoid unnecessary rebuilds</a:t>
            </a:r>
          </a:p>
          <a:p>
            <a:pPr lvl="1"/>
            <a:endParaRPr lang="en-US" dirty="0"/>
          </a:p>
          <a:p>
            <a:r>
              <a:rPr lang="en-US" dirty="0"/>
              <a:t>Optimize incremental builds</a:t>
            </a:r>
          </a:p>
          <a:p>
            <a:pPr lvl="1"/>
            <a:r>
              <a:rPr lang="en-US" dirty="0"/>
              <a:t>For your continuous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A88D8-49EA-C947-BA56-25864E85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Build Times</a:t>
            </a:r>
          </a:p>
        </p:txBody>
      </p:sp>
    </p:spTree>
    <p:extLst>
      <p:ext uri="{BB962C8B-B14F-4D97-AF65-F5344CB8AC3E}">
        <p14:creationId xmlns:p14="http://schemas.microsoft.com/office/powerpoint/2010/main" val="406273196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4D5B2-8BD9-499E-BF39-E317920D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Creating an Android Package (APK)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A0338-3387-497E-ACAF-24352CC72678}"/>
              </a:ext>
            </a:extLst>
          </p:cNvPr>
          <p:cNvSpPr/>
          <p:nvPr/>
        </p:nvSpPr>
        <p:spPr>
          <a:xfrm>
            <a:off x="1814967" y="3729680"/>
            <a:ext cx="15378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C# Compile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5A6286-F705-4D1B-938E-808DA102C91E}"/>
              </a:ext>
            </a:extLst>
          </p:cNvPr>
          <p:cNvSpPr/>
          <p:nvPr/>
        </p:nvSpPr>
        <p:spPr>
          <a:xfrm>
            <a:off x="460301" y="1373690"/>
            <a:ext cx="154885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Android Resource</a:t>
            </a:r>
          </a:p>
          <a:p>
            <a:pPr algn="ctr"/>
            <a:r>
              <a:rPr lang="en-US">
                <a:cs typeface="Calibri"/>
              </a:rPr>
              <a:t>Compilation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B54672-3F64-46D4-B45E-75F094B57754}"/>
              </a:ext>
            </a:extLst>
          </p:cNvPr>
          <p:cNvSpPr/>
          <p:nvPr/>
        </p:nvSpPr>
        <p:spPr>
          <a:xfrm>
            <a:off x="4665559" y="3725333"/>
            <a:ext cx="198810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Inspect for Bridgeable Elements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2B20A-8D19-42BE-B1E7-7BBA5A43E82F}"/>
              </a:ext>
            </a:extLst>
          </p:cNvPr>
          <p:cNvSpPr/>
          <p:nvPr/>
        </p:nvSpPr>
        <p:spPr>
          <a:xfrm>
            <a:off x="1814967" y="4998771"/>
            <a:ext cx="154885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Extract Java and Native Libraries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77A3FB-4D42-4D21-84E5-869840EC2974}"/>
              </a:ext>
            </a:extLst>
          </p:cNvPr>
          <p:cNvSpPr/>
          <p:nvPr/>
        </p:nvSpPr>
        <p:spPr>
          <a:xfrm>
            <a:off x="7966421" y="3725333"/>
            <a:ext cx="124531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Compile Java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63AD69-8EFC-1349-8534-3C0B07618C4C}"/>
              </a:ext>
            </a:extLst>
          </p:cNvPr>
          <p:cNvSpPr/>
          <p:nvPr/>
        </p:nvSpPr>
        <p:spPr>
          <a:xfrm>
            <a:off x="3554615" y="3826325"/>
            <a:ext cx="909128" cy="7211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DLL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E02009-CE46-B449-A232-B2ECA893D709}"/>
              </a:ext>
            </a:extLst>
          </p:cNvPr>
          <p:cNvSpPr/>
          <p:nvPr/>
        </p:nvSpPr>
        <p:spPr>
          <a:xfrm>
            <a:off x="6855477" y="3826325"/>
            <a:ext cx="909128" cy="72111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.java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634F18-6ECC-5948-B156-D0ABFE8D7B9D}"/>
              </a:ext>
            </a:extLst>
          </p:cNvPr>
          <p:cNvSpPr/>
          <p:nvPr/>
        </p:nvSpPr>
        <p:spPr>
          <a:xfrm>
            <a:off x="5205046" y="4879768"/>
            <a:ext cx="909128" cy="72111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.</a:t>
            </a:r>
            <a:r>
              <a:rPr lang="en-US" err="1">
                <a:solidFill>
                  <a:schemeClr val="tx1"/>
                </a:solidFill>
              </a:rPr>
              <a:t>aar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94FEDA-D11F-BB45-B8E6-8F333E1FF29F}"/>
              </a:ext>
            </a:extLst>
          </p:cNvPr>
          <p:cNvSpPr/>
          <p:nvPr/>
        </p:nvSpPr>
        <p:spPr>
          <a:xfrm>
            <a:off x="2287623" y="1439360"/>
            <a:ext cx="1840089" cy="7242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798416-EDCC-F14E-B4C2-29352B899C7C}"/>
              </a:ext>
            </a:extLst>
          </p:cNvPr>
          <p:cNvSpPr/>
          <p:nvPr/>
        </p:nvSpPr>
        <p:spPr>
          <a:xfrm>
            <a:off x="722221" y="2501914"/>
            <a:ext cx="1840089" cy="7242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.</a:t>
            </a:r>
            <a:r>
              <a:rPr lang="en-US" err="1">
                <a:solidFill>
                  <a:schemeClr val="tx1"/>
                </a:solidFill>
              </a:rPr>
              <a:t>cs</a:t>
            </a:r>
            <a:r>
              <a:rPr lang="en-US">
                <a:solidFill>
                  <a:schemeClr val="tx1"/>
                </a:solidFill>
              </a:rPr>
              <a:t> constants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E961E3-BAC5-BC4D-9323-6A3BE102DB51}"/>
              </a:ext>
            </a:extLst>
          </p:cNvPr>
          <p:cNvCxnSpPr>
            <a:stCxn id="4" idx="3"/>
          </p:cNvCxnSpPr>
          <p:nvPr/>
        </p:nvCxnSpPr>
        <p:spPr>
          <a:xfrm>
            <a:off x="2009155" y="1830890"/>
            <a:ext cx="278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8472B6-430F-5F43-86E3-ADD109FBBF4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1234728" y="2288090"/>
            <a:ext cx="407538" cy="21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F95361B-8EC0-3F41-B8B8-26A367714331}"/>
              </a:ext>
            </a:extLst>
          </p:cNvPr>
          <p:cNvSpPr/>
          <p:nvPr/>
        </p:nvSpPr>
        <p:spPr>
          <a:xfrm>
            <a:off x="349955" y="3668889"/>
            <a:ext cx="1095023" cy="1027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User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C#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D3ABBB-52C5-AC4A-9865-45CF93ADF663}"/>
              </a:ext>
            </a:extLst>
          </p:cNvPr>
          <p:cNvCxnSpPr>
            <a:stCxn id="19" idx="6"/>
            <a:endCxn id="3" idx="1"/>
          </p:cNvCxnSpPr>
          <p:nvPr/>
        </p:nvCxnSpPr>
        <p:spPr>
          <a:xfrm>
            <a:off x="1444978" y="4182534"/>
            <a:ext cx="369989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4F4449-37DD-2347-A670-1A6B62FD039D}"/>
              </a:ext>
            </a:extLst>
          </p:cNvPr>
          <p:cNvCxnSpPr>
            <a:stCxn id="14" idx="4"/>
            <a:endCxn id="3" idx="0"/>
          </p:cNvCxnSpPr>
          <p:nvPr/>
        </p:nvCxnSpPr>
        <p:spPr>
          <a:xfrm>
            <a:off x="1642266" y="3226131"/>
            <a:ext cx="941617" cy="50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B54C03-9989-9644-AF7A-013F22868976}"/>
              </a:ext>
            </a:extLst>
          </p:cNvPr>
          <p:cNvCxnSpPr>
            <a:cxnSpLocks/>
            <a:stCxn id="3" idx="3"/>
            <a:endCxn id="10" idx="2"/>
          </p:cNvCxnSpPr>
          <p:nvPr/>
        </p:nvCxnSpPr>
        <p:spPr>
          <a:xfrm>
            <a:off x="3352799" y="4186880"/>
            <a:ext cx="201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CC8EB0-697F-2B49-8464-FFA04FD97946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 flipV="1">
            <a:off x="4463743" y="4182533"/>
            <a:ext cx="201816" cy="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42B132-EFFC-5449-8BEC-9BD6E2CFAFBB}"/>
              </a:ext>
            </a:extLst>
          </p:cNvPr>
          <p:cNvCxnSpPr>
            <a:cxnSpLocks/>
            <a:stCxn id="5" idx="3"/>
            <a:endCxn id="11" idx="2"/>
          </p:cNvCxnSpPr>
          <p:nvPr/>
        </p:nvCxnSpPr>
        <p:spPr>
          <a:xfrm>
            <a:off x="6653661" y="4182533"/>
            <a:ext cx="201816" cy="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54579F-300B-EC4C-ADA6-241BA48F7FCD}"/>
              </a:ext>
            </a:extLst>
          </p:cNvPr>
          <p:cNvCxnSpPr>
            <a:cxnSpLocks/>
            <a:stCxn id="11" idx="6"/>
            <a:endCxn id="8" idx="1"/>
          </p:cNvCxnSpPr>
          <p:nvPr/>
        </p:nvCxnSpPr>
        <p:spPr>
          <a:xfrm flipV="1">
            <a:off x="7764605" y="4182533"/>
            <a:ext cx="201816" cy="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D27663-C832-D741-A25F-EBF83441D4D1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 flipV="1">
            <a:off x="3363821" y="5240323"/>
            <a:ext cx="1841225" cy="21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7F25D91-327A-3E49-B8F6-66F4C16D4241}"/>
              </a:ext>
            </a:extLst>
          </p:cNvPr>
          <p:cNvSpPr/>
          <p:nvPr/>
        </p:nvSpPr>
        <p:spPr>
          <a:xfrm>
            <a:off x="9496065" y="3725333"/>
            <a:ext cx="124531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Compile DEX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179D45-15D9-554E-8160-ACEB418599CE}"/>
              </a:ext>
            </a:extLst>
          </p:cNvPr>
          <p:cNvCxnSpPr>
            <a:cxnSpLocks/>
            <a:stCxn id="8" idx="3"/>
            <a:endCxn id="46" idx="1"/>
          </p:cNvCxnSpPr>
          <p:nvPr/>
        </p:nvCxnSpPr>
        <p:spPr>
          <a:xfrm>
            <a:off x="9211733" y="4182533"/>
            <a:ext cx="284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22564105-3483-4F4F-A473-BAD5B49A8986}"/>
              </a:ext>
            </a:extLst>
          </p:cNvPr>
          <p:cNvSpPr/>
          <p:nvPr/>
        </p:nvSpPr>
        <p:spPr>
          <a:xfrm>
            <a:off x="10887947" y="3821978"/>
            <a:ext cx="909128" cy="7211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.</a:t>
            </a:r>
            <a:r>
              <a:rPr lang="en-US" err="1"/>
              <a:t>dex</a:t>
            </a:r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CFCF08-67D8-3940-BD14-3FDE33F7920F}"/>
              </a:ext>
            </a:extLst>
          </p:cNvPr>
          <p:cNvCxnSpPr>
            <a:cxnSpLocks/>
            <a:stCxn id="46" idx="3"/>
            <a:endCxn id="51" idx="2"/>
          </p:cNvCxnSpPr>
          <p:nvPr/>
        </p:nvCxnSpPr>
        <p:spPr>
          <a:xfrm>
            <a:off x="10741377" y="4182533"/>
            <a:ext cx="14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F658A16-D61F-0040-9B2E-38AB0FE4AA72}"/>
              </a:ext>
            </a:extLst>
          </p:cNvPr>
          <p:cNvCxnSpPr>
            <a:stCxn id="12" idx="6"/>
            <a:endCxn id="46" idx="2"/>
          </p:cNvCxnSpPr>
          <p:nvPr/>
        </p:nvCxnSpPr>
        <p:spPr>
          <a:xfrm flipV="1">
            <a:off x="6114174" y="4639733"/>
            <a:ext cx="4004547" cy="6005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969B962-936A-9F4E-A7A2-A212BDDA75FC}"/>
              </a:ext>
            </a:extLst>
          </p:cNvPr>
          <p:cNvSpPr/>
          <p:nvPr/>
        </p:nvSpPr>
        <p:spPr>
          <a:xfrm>
            <a:off x="5220739" y="5794168"/>
            <a:ext cx="909128" cy="7211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.so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C98D3FE-C93D-0B4C-BC64-B511B7AA0A3A}"/>
              </a:ext>
            </a:extLst>
          </p:cNvPr>
          <p:cNvCxnSpPr>
            <a:cxnSpLocks/>
            <a:stCxn id="6" idx="3"/>
            <a:endCxn id="59" idx="2"/>
          </p:cNvCxnSpPr>
          <p:nvPr/>
        </p:nvCxnSpPr>
        <p:spPr>
          <a:xfrm>
            <a:off x="3363821" y="5455971"/>
            <a:ext cx="1856918" cy="698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732B8A06-46E0-4E41-BD84-7176AD52D00F}"/>
              </a:ext>
            </a:extLst>
          </p:cNvPr>
          <p:cNvSpPr/>
          <p:nvPr/>
        </p:nvSpPr>
        <p:spPr>
          <a:xfrm>
            <a:off x="8226655" y="5463641"/>
            <a:ext cx="214489" cy="119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C43228-23CF-1746-A991-7718A997880B}"/>
              </a:ext>
            </a:extLst>
          </p:cNvPr>
          <p:cNvSpPr txBox="1"/>
          <p:nvPr/>
        </p:nvSpPr>
        <p:spPr>
          <a:xfrm>
            <a:off x="8441144" y="5338476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Process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D4F1578-C901-064F-852D-D8AA3E74CF99}"/>
              </a:ext>
            </a:extLst>
          </p:cNvPr>
          <p:cNvSpPr/>
          <p:nvPr/>
        </p:nvSpPr>
        <p:spPr>
          <a:xfrm>
            <a:off x="8226655" y="5740172"/>
            <a:ext cx="214489" cy="1190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28E66E-6982-7940-B594-6AFBBFB963F4}"/>
              </a:ext>
            </a:extLst>
          </p:cNvPr>
          <p:cNvSpPr txBox="1"/>
          <p:nvPr/>
        </p:nvSpPr>
        <p:spPr>
          <a:xfrm>
            <a:off x="8431363" y="5609502"/>
            <a:ext cx="267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 shipped in final APK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D31A676-4E8F-B449-B3D4-0B03E4F0E692}"/>
              </a:ext>
            </a:extLst>
          </p:cNvPr>
          <p:cNvSpPr/>
          <p:nvPr/>
        </p:nvSpPr>
        <p:spPr>
          <a:xfrm>
            <a:off x="8226655" y="6010197"/>
            <a:ext cx="214489" cy="1190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640A39-EF7B-CF48-911E-A04D96F1B1FB}"/>
              </a:ext>
            </a:extLst>
          </p:cNvPr>
          <p:cNvSpPr txBox="1"/>
          <p:nvPr/>
        </p:nvSpPr>
        <p:spPr>
          <a:xfrm>
            <a:off x="8441144" y="5884092"/>
            <a:ext cx="174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Intermediate file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EA1BE1-984C-744A-BA27-F3F239C72948}"/>
              </a:ext>
            </a:extLst>
          </p:cNvPr>
          <p:cNvSpPr/>
          <p:nvPr/>
        </p:nvSpPr>
        <p:spPr>
          <a:xfrm>
            <a:off x="4600075" y="1362084"/>
            <a:ext cx="154885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XAML Compile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38F9693-2DCB-C940-9B90-5AE6591E2649}"/>
              </a:ext>
            </a:extLst>
          </p:cNvPr>
          <p:cNvSpPr/>
          <p:nvPr/>
        </p:nvSpPr>
        <p:spPr>
          <a:xfrm>
            <a:off x="3363821" y="2439705"/>
            <a:ext cx="1840089" cy="7242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.</a:t>
            </a:r>
            <a:r>
              <a:rPr lang="en-US" err="1">
                <a:solidFill>
                  <a:schemeClr val="tx1"/>
                </a:solidFill>
              </a:rPr>
              <a:t>cs</a:t>
            </a:r>
            <a:r>
              <a:rPr lang="en-US">
                <a:solidFill>
                  <a:schemeClr val="tx1"/>
                </a:solidFill>
              </a:rPr>
              <a:t> glue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52064C-111B-6444-A2CA-9FADC158A782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4283866" y="2276484"/>
            <a:ext cx="1090636" cy="16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70266A-E957-B54B-92A2-E44BFA55FC92}"/>
              </a:ext>
            </a:extLst>
          </p:cNvPr>
          <p:cNvCxnSpPr>
            <a:cxnSpLocks/>
            <a:stCxn id="38" idx="3"/>
            <a:endCxn id="3" idx="0"/>
          </p:cNvCxnSpPr>
          <p:nvPr/>
        </p:nvCxnSpPr>
        <p:spPr>
          <a:xfrm flipH="1">
            <a:off x="2583883" y="3057863"/>
            <a:ext cx="1049413" cy="67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54639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AAB1-AACD-2D4B-8DD5-FDF314DF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Cumulative Results – Complex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6945B-BD6D-9040-9FEF-98D15A4DA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5344144"/>
          </a:xfrm>
        </p:spPr>
        <p:txBody>
          <a:bodyPr>
            <a:normAutofit/>
          </a:bodyPr>
          <a:lstStyle/>
          <a:p>
            <a:r>
              <a:rPr lang="en-US" sz="4400" dirty="0"/>
              <a:t>Smart Hotel 360 application</a:t>
            </a:r>
          </a:p>
          <a:p>
            <a:pPr lvl="1"/>
            <a:r>
              <a:rPr lang="en-US" sz="2000" dirty="0"/>
              <a:t>25,000 lines of C#</a:t>
            </a:r>
          </a:p>
          <a:p>
            <a:pPr lvl="1"/>
            <a:r>
              <a:rPr lang="en-US" sz="2000" dirty="0"/>
              <a:t>99 NuGet packages</a:t>
            </a:r>
          </a:p>
          <a:p>
            <a:pPr lvl="2"/>
            <a:r>
              <a:rPr lang="en-US" sz="1800" dirty="0"/>
              <a:t>47 from .NET standard</a:t>
            </a:r>
          </a:p>
          <a:p>
            <a:pPr lvl="2"/>
            <a:r>
              <a:rPr lang="en-US" sz="1800" dirty="0"/>
              <a:t>16 Android Support Libraries (“extras”)</a:t>
            </a:r>
          </a:p>
          <a:p>
            <a:pPr lvl="2"/>
            <a:r>
              <a:rPr lang="en-US" sz="1800" dirty="0"/>
              <a:t>5 Google Play Services</a:t>
            </a:r>
          </a:p>
          <a:p>
            <a:pPr lvl="2"/>
            <a:r>
              <a:rPr lang="en-US" sz="1800" dirty="0"/>
              <a:t>3 Azure</a:t>
            </a:r>
          </a:p>
          <a:p>
            <a:pPr lvl="2"/>
            <a:r>
              <a:rPr lang="en-US" sz="1800" dirty="0"/>
              <a:t>26 other (</a:t>
            </a:r>
            <a:r>
              <a:rPr lang="en-US" sz="1800" dirty="0" err="1"/>
              <a:t>Skia</a:t>
            </a:r>
            <a:r>
              <a:rPr lang="en-US" sz="1800" dirty="0"/>
              <a:t> + native code, Splat, Plugins, </a:t>
            </a:r>
            <a:r>
              <a:rPr lang="en-US" sz="1800" dirty="0" err="1"/>
              <a:t>NewtonSoft.Json</a:t>
            </a:r>
            <a:r>
              <a:rPr lang="en-US" sz="1800" dirty="0"/>
              <a:t>, helpers)</a:t>
            </a:r>
          </a:p>
          <a:p>
            <a:pPr lvl="1"/>
            <a:r>
              <a:rPr lang="en-US" sz="2000" dirty="0"/>
              <a:t>32 XAML screens</a:t>
            </a:r>
          </a:p>
          <a:p>
            <a:pPr lvl="1"/>
            <a:endParaRPr lang="en-US" sz="2000" dirty="0"/>
          </a:p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Stable release (15.9): 02:15s</a:t>
            </a:r>
          </a:p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Current master:         0:57s</a:t>
            </a:r>
          </a:p>
        </p:txBody>
      </p:sp>
    </p:spTree>
    <p:extLst>
      <p:ext uri="{BB962C8B-B14F-4D97-AF65-F5344CB8AC3E}">
        <p14:creationId xmlns:p14="http://schemas.microsoft.com/office/powerpoint/2010/main" val="2670238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4D5B2-8BD9-499E-BF39-E317920D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03" y="10555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Fast Forms Inner Loop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A0338-3387-497E-ACAF-24352CC72678}"/>
              </a:ext>
            </a:extLst>
          </p:cNvPr>
          <p:cNvSpPr/>
          <p:nvPr/>
        </p:nvSpPr>
        <p:spPr>
          <a:xfrm>
            <a:off x="1814967" y="3729680"/>
            <a:ext cx="15378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C# Compile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5A6286-F705-4D1B-938E-808DA102C91E}"/>
              </a:ext>
            </a:extLst>
          </p:cNvPr>
          <p:cNvSpPr/>
          <p:nvPr/>
        </p:nvSpPr>
        <p:spPr>
          <a:xfrm>
            <a:off x="460301" y="1373690"/>
            <a:ext cx="1548854" cy="914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Android Resource</a:t>
            </a:r>
          </a:p>
          <a:p>
            <a:pPr algn="ctr"/>
            <a:r>
              <a:rPr lang="en-US">
                <a:cs typeface="Calibri"/>
              </a:rPr>
              <a:t>Compilation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B54672-3F64-46D4-B45E-75F094B57754}"/>
              </a:ext>
            </a:extLst>
          </p:cNvPr>
          <p:cNvSpPr/>
          <p:nvPr/>
        </p:nvSpPr>
        <p:spPr>
          <a:xfrm>
            <a:off x="4665559" y="3725333"/>
            <a:ext cx="1988102" cy="914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Inspect for Bridgeable Elements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2B20A-8D19-42BE-B1E7-7BBA5A43E82F}"/>
              </a:ext>
            </a:extLst>
          </p:cNvPr>
          <p:cNvSpPr/>
          <p:nvPr/>
        </p:nvSpPr>
        <p:spPr>
          <a:xfrm>
            <a:off x="1814967" y="4998771"/>
            <a:ext cx="1548854" cy="914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Extract Java and Native Libraries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77A3FB-4D42-4D21-84E5-869840EC2974}"/>
              </a:ext>
            </a:extLst>
          </p:cNvPr>
          <p:cNvSpPr/>
          <p:nvPr/>
        </p:nvSpPr>
        <p:spPr>
          <a:xfrm>
            <a:off x="7966421" y="3725333"/>
            <a:ext cx="1245312" cy="914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Compile Java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63AD69-8EFC-1349-8534-3C0B07618C4C}"/>
              </a:ext>
            </a:extLst>
          </p:cNvPr>
          <p:cNvSpPr/>
          <p:nvPr/>
        </p:nvSpPr>
        <p:spPr>
          <a:xfrm>
            <a:off x="3554615" y="3826325"/>
            <a:ext cx="909128" cy="7211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DLL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E02009-CE46-B449-A232-B2ECA893D709}"/>
              </a:ext>
            </a:extLst>
          </p:cNvPr>
          <p:cNvSpPr/>
          <p:nvPr/>
        </p:nvSpPr>
        <p:spPr>
          <a:xfrm>
            <a:off x="6855477" y="3826325"/>
            <a:ext cx="909128" cy="72111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.java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634F18-6ECC-5948-B156-D0ABFE8D7B9D}"/>
              </a:ext>
            </a:extLst>
          </p:cNvPr>
          <p:cNvSpPr/>
          <p:nvPr/>
        </p:nvSpPr>
        <p:spPr>
          <a:xfrm>
            <a:off x="5205046" y="4879768"/>
            <a:ext cx="909128" cy="72111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.</a:t>
            </a:r>
            <a:r>
              <a:rPr lang="en-US" err="1"/>
              <a:t>aar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94FEDA-D11F-BB45-B8E6-8F333E1FF29F}"/>
              </a:ext>
            </a:extLst>
          </p:cNvPr>
          <p:cNvSpPr/>
          <p:nvPr/>
        </p:nvSpPr>
        <p:spPr>
          <a:xfrm>
            <a:off x="2287623" y="1439360"/>
            <a:ext cx="1840089" cy="72421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798416-EDCC-F14E-B4C2-29352B899C7C}"/>
              </a:ext>
            </a:extLst>
          </p:cNvPr>
          <p:cNvSpPr/>
          <p:nvPr/>
        </p:nvSpPr>
        <p:spPr>
          <a:xfrm>
            <a:off x="722221" y="2501914"/>
            <a:ext cx="1840089" cy="72421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.</a:t>
            </a:r>
            <a:r>
              <a:rPr lang="en-US" err="1"/>
              <a:t>cs</a:t>
            </a:r>
            <a:r>
              <a:rPr lang="en-US"/>
              <a:t> constants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E961E3-BAC5-BC4D-9323-6A3BE102DB51}"/>
              </a:ext>
            </a:extLst>
          </p:cNvPr>
          <p:cNvCxnSpPr>
            <a:stCxn id="4" idx="3"/>
          </p:cNvCxnSpPr>
          <p:nvPr/>
        </p:nvCxnSpPr>
        <p:spPr>
          <a:xfrm>
            <a:off x="2009155" y="1830890"/>
            <a:ext cx="278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8472B6-430F-5F43-86E3-ADD109FBBF4C}"/>
              </a:ext>
            </a:extLst>
          </p:cNvPr>
          <p:cNvCxnSpPr>
            <a:stCxn id="4" idx="2"/>
            <a:endCxn id="14" idx="0"/>
          </p:cNvCxnSpPr>
          <p:nvPr/>
        </p:nvCxnSpPr>
        <p:spPr>
          <a:xfrm>
            <a:off x="1234728" y="2288090"/>
            <a:ext cx="407538" cy="21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F95361B-8EC0-3F41-B8B8-26A367714331}"/>
              </a:ext>
            </a:extLst>
          </p:cNvPr>
          <p:cNvSpPr/>
          <p:nvPr/>
        </p:nvSpPr>
        <p:spPr>
          <a:xfrm>
            <a:off x="349955" y="3668889"/>
            <a:ext cx="1095023" cy="1027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</a:t>
            </a:r>
          </a:p>
          <a:p>
            <a:pPr algn="ctr"/>
            <a:r>
              <a:rPr lang="en-US"/>
              <a:t>C# </a:t>
            </a:r>
          </a:p>
          <a:p>
            <a:pPr algn="ctr"/>
            <a:r>
              <a:rPr lang="en-US"/>
              <a:t>Code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D3ABBB-52C5-AC4A-9865-45CF93ADF663}"/>
              </a:ext>
            </a:extLst>
          </p:cNvPr>
          <p:cNvCxnSpPr>
            <a:stCxn id="19" idx="6"/>
            <a:endCxn id="3" idx="1"/>
          </p:cNvCxnSpPr>
          <p:nvPr/>
        </p:nvCxnSpPr>
        <p:spPr>
          <a:xfrm>
            <a:off x="1444978" y="4182534"/>
            <a:ext cx="369989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4F4449-37DD-2347-A670-1A6B62FD039D}"/>
              </a:ext>
            </a:extLst>
          </p:cNvPr>
          <p:cNvCxnSpPr>
            <a:stCxn id="14" idx="4"/>
            <a:endCxn id="3" idx="0"/>
          </p:cNvCxnSpPr>
          <p:nvPr/>
        </p:nvCxnSpPr>
        <p:spPr>
          <a:xfrm>
            <a:off x="1642266" y="3226131"/>
            <a:ext cx="941617" cy="50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B54C03-9989-9644-AF7A-013F22868976}"/>
              </a:ext>
            </a:extLst>
          </p:cNvPr>
          <p:cNvCxnSpPr>
            <a:cxnSpLocks/>
            <a:stCxn id="3" idx="3"/>
            <a:endCxn id="10" idx="2"/>
          </p:cNvCxnSpPr>
          <p:nvPr/>
        </p:nvCxnSpPr>
        <p:spPr>
          <a:xfrm>
            <a:off x="3352799" y="4186880"/>
            <a:ext cx="201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CC8EB0-697F-2B49-8464-FFA04FD97946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 flipV="1">
            <a:off x="4463743" y="4182533"/>
            <a:ext cx="201816" cy="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42B132-EFFC-5449-8BEC-9BD6E2CFAFBB}"/>
              </a:ext>
            </a:extLst>
          </p:cNvPr>
          <p:cNvCxnSpPr>
            <a:cxnSpLocks/>
            <a:stCxn id="5" idx="3"/>
            <a:endCxn id="11" idx="2"/>
          </p:cNvCxnSpPr>
          <p:nvPr/>
        </p:nvCxnSpPr>
        <p:spPr>
          <a:xfrm>
            <a:off x="6653661" y="4182533"/>
            <a:ext cx="201816" cy="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54579F-300B-EC4C-ADA6-241BA48F7FCD}"/>
              </a:ext>
            </a:extLst>
          </p:cNvPr>
          <p:cNvCxnSpPr>
            <a:cxnSpLocks/>
            <a:stCxn id="11" idx="6"/>
            <a:endCxn id="8" idx="1"/>
          </p:cNvCxnSpPr>
          <p:nvPr/>
        </p:nvCxnSpPr>
        <p:spPr>
          <a:xfrm flipV="1">
            <a:off x="7764605" y="4182533"/>
            <a:ext cx="201816" cy="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D27663-C832-D741-A25F-EBF83441D4D1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 flipV="1">
            <a:off x="3363821" y="5240323"/>
            <a:ext cx="1841225" cy="21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7F25D91-327A-3E49-B8F6-66F4C16D4241}"/>
              </a:ext>
            </a:extLst>
          </p:cNvPr>
          <p:cNvSpPr/>
          <p:nvPr/>
        </p:nvSpPr>
        <p:spPr>
          <a:xfrm>
            <a:off x="9496065" y="3725333"/>
            <a:ext cx="1245312" cy="914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Compile DEX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179D45-15D9-554E-8160-ACEB418599CE}"/>
              </a:ext>
            </a:extLst>
          </p:cNvPr>
          <p:cNvCxnSpPr>
            <a:cxnSpLocks/>
            <a:stCxn id="8" idx="3"/>
            <a:endCxn id="46" idx="1"/>
          </p:cNvCxnSpPr>
          <p:nvPr/>
        </p:nvCxnSpPr>
        <p:spPr>
          <a:xfrm>
            <a:off x="9211733" y="4182533"/>
            <a:ext cx="284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22564105-3483-4F4F-A473-BAD5B49A8986}"/>
              </a:ext>
            </a:extLst>
          </p:cNvPr>
          <p:cNvSpPr/>
          <p:nvPr/>
        </p:nvSpPr>
        <p:spPr>
          <a:xfrm>
            <a:off x="10887947" y="3821978"/>
            <a:ext cx="909128" cy="72111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.</a:t>
            </a:r>
            <a:r>
              <a:rPr lang="en-US" err="1"/>
              <a:t>dex</a:t>
            </a:r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CFCF08-67D8-3940-BD14-3FDE33F7920F}"/>
              </a:ext>
            </a:extLst>
          </p:cNvPr>
          <p:cNvCxnSpPr>
            <a:cxnSpLocks/>
            <a:stCxn id="46" idx="3"/>
            <a:endCxn id="51" idx="2"/>
          </p:cNvCxnSpPr>
          <p:nvPr/>
        </p:nvCxnSpPr>
        <p:spPr>
          <a:xfrm>
            <a:off x="10741377" y="4182533"/>
            <a:ext cx="14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F658A16-D61F-0040-9B2E-38AB0FE4AA72}"/>
              </a:ext>
            </a:extLst>
          </p:cNvPr>
          <p:cNvCxnSpPr>
            <a:stCxn id="12" idx="6"/>
            <a:endCxn id="46" idx="2"/>
          </p:cNvCxnSpPr>
          <p:nvPr/>
        </p:nvCxnSpPr>
        <p:spPr>
          <a:xfrm flipV="1">
            <a:off x="6114174" y="4639733"/>
            <a:ext cx="4004547" cy="6005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969B962-936A-9F4E-A7A2-A212BDDA75FC}"/>
              </a:ext>
            </a:extLst>
          </p:cNvPr>
          <p:cNvSpPr/>
          <p:nvPr/>
        </p:nvSpPr>
        <p:spPr>
          <a:xfrm>
            <a:off x="5220739" y="5794168"/>
            <a:ext cx="909128" cy="72111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.so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C98D3FE-C93D-0B4C-BC64-B511B7AA0A3A}"/>
              </a:ext>
            </a:extLst>
          </p:cNvPr>
          <p:cNvCxnSpPr>
            <a:cxnSpLocks/>
            <a:stCxn id="6" idx="3"/>
            <a:endCxn id="59" idx="2"/>
          </p:cNvCxnSpPr>
          <p:nvPr/>
        </p:nvCxnSpPr>
        <p:spPr>
          <a:xfrm>
            <a:off x="3363821" y="5455971"/>
            <a:ext cx="1856918" cy="698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732B8A06-46E0-4E41-BD84-7176AD52D00F}"/>
              </a:ext>
            </a:extLst>
          </p:cNvPr>
          <p:cNvSpPr/>
          <p:nvPr/>
        </p:nvSpPr>
        <p:spPr>
          <a:xfrm>
            <a:off x="8398933" y="5794168"/>
            <a:ext cx="214489" cy="119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C43228-23CF-1746-A991-7718A997880B}"/>
              </a:ext>
            </a:extLst>
          </p:cNvPr>
          <p:cNvSpPr txBox="1"/>
          <p:nvPr/>
        </p:nvSpPr>
        <p:spPr>
          <a:xfrm>
            <a:off x="8613422" y="5669003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Process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D4F1578-C901-064F-852D-D8AA3E74CF99}"/>
              </a:ext>
            </a:extLst>
          </p:cNvPr>
          <p:cNvSpPr/>
          <p:nvPr/>
        </p:nvSpPr>
        <p:spPr>
          <a:xfrm>
            <a:off x="8398933" y="6070699"/>
            <a:ext cx="214489" cy="1190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28E66E-6982-7940-B594-6AFBBFB963F4}"/>
              </a:ext>
            </a:extLst>
          </p:cNvPr>
          <p:cNvSpPr txBox="1"/>
          <p:nvPr/>
        </p:nvSpPr>
        <p:spPr>
          <a:xfrm>
            <a:off x="8603641" y="5940029"/>
            <a:ext cx="267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 shipped in final APK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D31A676-4E8F-B449-B3D4-0B03E4F0E692}"/>
              </a:ext>
            </a:extLst>
          </p:cNvPr>
          <p:cNvSpPr/>
          <p:nvPr/>
        </p:nvSpPr>
        <p:spPr>
          <a:xfrm>
            <a:off x="8398933" y="6340724"/>
            <a:ext cx="214489" cy="1190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640A39-EF7B-CF48-911E-A04D96F1B1FB}"/>
              </a:ext>
            </a:extLst>
          </p:cNvPr>
          <p:cNvSpPr txBox="1"/>
          <p:nvPr/>
        </p:nvSpPr>
        <p:spPr>
          <a:xfrm>
            <a:off x="8613422" y="6214619"/>
            <a:ext cx="174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Intermediate file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B3304F-D7EB-C545-BA2F-BE76EEDC1C0D}"/>
              </a:ext>
            </a:extLst>
          </p:cNvPr>
          <p:cNvSpPr/>
          <p:nvPr/>
        </p:nvSpPr>
        <p:spPr>
          <a:xfrm>
            <a:off x="4600075" y="1362084"/>
            <a:ext cx="154885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XAML Compile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1C682A-1BD0-C84B-B114-143CF2B7E99A}"/>
              </a:ext>
            </a:extLst>
          </p:cNvPr>
          <p:cNvSpPr/>
          <p:nvPr/>
        </p:nvSpPr>
        <p:spPr>
          <a:xfrm>
            <a:off x="3363821" y="2439705"/>
            <a:ext cx="1840089" cy="7242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.</a:t>
            </a:r>
            <a:r>
              <a:rPr lang="en-US" err="1"/>
              <a:t>cs</a:t>
            </a:r>
            <a:r>
              <a:rPr lang="en-US"/>
              <a:t> glue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2A2C4D-B4ED-0E43-828A-22C20F3065F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4283866" y="2276484"/>
            <a:ext cx="1090636" cy="16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F7CF2A-7D5B-BE41-89E1-7A5FEDC4BFC7}"/>
              </a:ext>
            </a:extLst>
          </p:cNvPr>
          <p:cNvCxnSpPr>
            <a:cxnSpLocks/>
            <a:stCxn id="38" idx="3"/>
          </p:cNvCxnSpPr>
          <p:nvPr/>
        </p:nvCxnSpPr>
        <p:spPr>
          <a:xfrm flipH="1">
            <a:off x="2583883" y="3057863"/>
            <a:ext cx="1049413" cy="67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26245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EBF5D5-5D87-1949-B00B-56AFBDC6CE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255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Rebuild and run in 3 seconds</a:t>
            </a:r>
          </a:p>
          <a:p>
            <a:endParaRPr lang="en-US" dirty="0"/>
          </a:p>
          <a:p>
            <a:r>
              <a:rPr lang="en-US" dirty="0"/>
              <a:t>Proof of concept “</a:t>
            </a:r>
            <a:r>
              <a:rPr lang="en-US" dirty="0" err="1">
                <a:hlinkClick r:id="rId2"/>
              </a:rPr>
              <a:t>Xamarin.Android.Lite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3F078C-8745-4545-99AF-684D8B89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Speeding up your Workflow</a:t>
            </a:r>
          </a:p>
        </p:txBody>
      </p:sp>
    </p:spTree>
    <p:extLst>
      <p:ext uri="{BB962C8B-B14F-4D97-AF65-F5344CB8AC3E}">
        <p14:creationId xmlns:p14="http://schemas.microsoft.com/office/powerpoint/2010/main" val="83159635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716175"/>
          </a:xfrm>
        </p:spPr>
        <p:txBody>
          <a:bodyPr/>
          <a:lstStyle/>
          <a:p>
            <a:r>
              <a:rPr lang="en-US" dirty="0"/>
              <a:t>iOS 12</a:t>
            </a:r>
            <a:br>
              <a:rPr lang="en-US" dirty="0"/>
            </a:br>
            <a:r>
              <a:rPr lang="en-US" sz="4000" dirty="0" err="1"/>
              <a:t>Xcode</a:t>
            </a:r>
            <a:r>
              <a:rPr lang="en-US" sz="4000" dirty="0"/>
              <a:t>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097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78993-9838-4C56-9672-E85A12883801}"/>
              </a:ext>
            </a:extLst>
          </p:cNvPr>
          <p:cNvSpPr txBox="1">
            <a:spLocks/>
          </p:cNvSpPr>
          <p:nvPr/>
        </p:nvSpPr>
        <p:spPr>
          <a:xfrm>
            <a:off x="1631950" y="1520785"/>
            <a:ext cx="8928100" cy="3816429"/>
          </a:xfrm>
          <a:prstGeom prst="rect">
            <a:avLst/>
          </a:prstGeom>
          <a:ln>
            <a:noFill/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6000" b="1">
                <a:solidFill>
                  <a:schemeClr val="bg1"/>
                </a:solidFill>
              </a:rPr>
              <a:t>Now Available </a:t>
            </a:r>
            <a:br>
              <a:rPr lang="en-US" sz="6000" b="1">
                <a:solidFill>
                  <a:schemeClr val="bg1"/>
                </a:solidFill>
              </a:rPr>
            </a:br>
            <a:r>
              <a:rPr lang="en-US" sz="6000" b="1">
                <a:solidFill>
                  <a:schemeClr val="bg1"/>
                </a:solidFill>
              </a:rPr>
              <a:t>.NET Core 2.1!</a:t>
            </a:r>
            <a:br>
              <a:rPr lang="en-US" sz="6000" b="1">
                <a:solidFill>
                  <a:schemeClr val="bg1"/>
                </a:solidFill>
              </a:rPr>
            </a:br>
            <a:br>
              <a:rPr lang="en-US" sz="2000" b="1">
                <a:solidFill>
                  <a:schemeClr val="bg1"/>
                </a:solidFill>
              </a:rPr>
            </a:br>
            <a:endParaRPr lang="en-US" sz="2000" b="1">
              <a:solidFill>
                <a:schemeClr val="bg1"/>
              </a:solidFill>
            </a:endParaRPr>
          </a:p>
          <a:p>
            <a:pPr algn="ctr"/>
            <a:endParaRPr lang="en-US" sz="2000" b="1">
              <a:solidFill>
                <a:schemeClr val="bg1"/>
              </a:solidFill>
            </a:endParaRPr>
          </a:p>
          <a:p>
            <a:pPr algn="ctr"/>
            <a:endParaRPr lang="en-US" sz="2000" b="1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162883152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73D8F-7055-A74B-A7EF-CFC98621BE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55026" y="1189177"/>
            <a:ext cx="5667736" cy="4025717"/>
          </a:xfrm>
        </p:spPr>
        <p:txBody>
          <a:bodyPr/>
          <a:lstStyle/>
          <a:p>
            <a:r>
              <a:rPr lang="en-US" sz="3200" dirty="0"/>
              <a:t>Surface your app to Siri</a:t>
            </a:r>
          </a:p>
          <a:p>
            <a:r>
              <a:rPr lang="en-US" sz="3200" dirty="0"/>
              <a:t>Your app can be part of a script</a:t>
            </a:r>
          </a:p>
          <a:p>
            <a:endParaRPr lang="en-US" sz="3200" dirty="0"/>
          </a:p>
          <a:p>
            <a:r>
              <a:rPr lang="en-US" sz="3200" dirty="0"/>
              <a:t>App “Donates” actions to the OS, that can be searched, replayed, and can have parameters.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8A5B3-A9AE-024E-8545-5293D879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– Intents, Siri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5666A-E62E-F74F-AD74-8E314F854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1" y="1189176"/>
            <a:ext cx="2491867" cy="4906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AE3A50-3C75-044B-8729-47BCEF0B9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97" y="1365986"/>
            <a:ext cx="2182486" cy="4730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93070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CD8682-9EE7-394F-A254-FD9D2AC3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2.0</a:t>
            </a:r>
            <a:br>
              <a:rPr lang="en-US" dirty="0"/>
            </a:br>
            <a:r>
              <a:rPr lang="en-US" sz="2800" dirty="0"/>
              <a:t>3D object detection, world sharing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8B280D-83E0-8242-9B12-31DCC7C4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852" y="1904574"/>
            <a:ext cx="1964350" cy="4249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07C4E-9B86-2A40-A9A9-7A39A9D87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09" y="1904574"/>
            <a:ext cx="1961945" cy="4244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EBECF-0738-7B40-9AB9-10AA89CFD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561" y="1904574"/>
            <a:ext cx="1961945" cy="4244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E4ED7-E9E6-7640-BEE6-20D8EF4BC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00" y="1904574"/>
            <a:ext cx="1961945" cy="42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8319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08D6-E785-024B-B9A9-1C86C5ED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– Custom Objects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7B2E13-537F-4A40-BD4D-47F702746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301" y="844619"/>
            <a:ext cx="10753760" cy="727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60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E947F-239E-9A4E-B843-A7414696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Network Stack (NW* APIs)</a:t>
            </a:r>
            <a:br>
              <a:rPr lang="en-US" dirty="0"/>
            </a:br>
            <a:r>
              <a:rPr lang="en-US" sz="2400" dirty="0"/>
              <a:t>Sample: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github.com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migueldeicaza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netcatnetwork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942A-B696-CB40-B1D1-B015F5A09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1523804"/>
            <a:ext cx="11653521" cy="722749"/>
          </a:xfrm>
        </p:spPr>
        <p:txBody>
          <a:bodyPr/>
          <a:lstStyle/>
          <a:p>
            <a:r>
              <a:rPr lang="en-US" dirty="0"/>
              <a:t>Simple and modern network stack</a:t>
            </a:r>
          </a:p>
          <a:p>
            <a:pPr marL="336145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1EFAB-D11F-364F-8AD2-2480FCFDDF92}"/>
              </a:ext>
            </a:extLst>
          </p:cNvPr>
          <p:cNvSpPr txBox="1"/>
          <p:nvPr/>
        </p:nvSpPr>
        <p:spPr>
          <a:xfrm>
            <a:off x="269239" y="2472184"/>
            <a:ext cx="3269607" cy="627864"/>
          </a:xfrm>
          <a:prstGeom prst="rect">
            <a:avLst/>
          </a:prstGeom>
          <a:solidFill>
            <a:schemeClr val="accent4">
              <a:lumMod val="9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A7294-9B53-B942-A607-014EAC8285BF}"/>
              </a:ext>
            </a:extLst>
          </p:cNvPr>
          <p:cNvSpPr txBox="1"/>
          <p:nvPr/>
        </p:nvSpPr>
        <p:spPr>
          <a:xfrm>
            <a:off x="4174241" y="2472184"/>
            <a:ext cx="3269607" cy="627864"/>
          </a:xfrm>
          <a:prstGeom prst="rect">
            <a:avLst/>
          </a:prstGeom>
          <a:solidFill>
            <a:schemeClr val="accent4">
              <a:lumMod val="9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Transfer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0DF22-BEE1-E445-97D3-4FBDA058BBC9}"/>
              </a:ext>
            </a:extLst>
          </p:cNvPr>
          <p:cNvSpPr txBox="1"/>
          <p:nvPr/>
        </p:nvSpPr>
        <p:spPr>
          <a:xfrm>
            <a:off x="8079243" y="2472184"/>
            <a:ext cx="3269607" cy="627864"/>
          </a:xfrm>
          <a:prstGeom prst="rect">
            <a:avLst/>
          </a:prstGeom>
          <a:solidFill>
            <a:schemeClr val="accent4">
              <a:lumMod val="9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Mobile friendly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6E0F6-64D2-284A-A993-60CB2FFFFA85}"/>
              </a:ext>
            </a:extLst>
          </p:cNvPr>
          <p:cNvSpPr txBox="1"/>
          <p:nvPr/>
        </p:nvSpPr>
        <p:spPr>
          <a:xfrm>
            <a:off x="269239" y="3100048"/>
            <a:ext cx="3269607" cy="3757952"/>
          </a:xfrm>
          <a:prstGeom prst="rect">
            <a:avLst/>
          </a:prstGeom>
          <a:solidFill>
            <a:schemeClr val="accent4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Radio on demand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Built-in state machine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Filter network types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Plain or TLS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TCP or UDP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DNS or Bonjour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A8A54-E6C1-4342-B61A-AA612A1CD4AF}"/>
              </a:ext>
            </a:extLst>
          </p:cNvPr>
          <p:cNvSpPr txBox="1"/>
          <p:nvPr/>
        </p:nvSpPr>
        <p:spPr>
          <a:xfrm>
            <a:off x="4174241" y="3100048"/>
            <a:ext cx="3269607" cy="3339376"/>
          </a:xfrm>
          <a:prstGeom prst="rect">
            <a:avLst/>
          </a:prstGeom>
          <a:solidFill>
            <a:schemeClr val="accent4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User-land networking stack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Congestion Control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Fast open connections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97D83-0301-2A46-8577-68C402A3F470}"/>
              </a:ext>
            </a:extLst>
          </p:cNvPr>
          <p:cNvSpPr txBox="1"/>
          <p:nvPr/>
        </p:nvSpPr>
        <p:spPr>
          <a:xfrm>
            <a:off x="8079242" y="3100048"/>
            <a:ext cx="3269607" cy="3006977"/>
          </a:xfrm>
          <a:prstGeom prst="rect">
            <a:avLst/>
          </a:prstGeom>
          <a:solidFill>
            <a:schemeClr val="accent4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Path transitions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Multi-path connections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Monitor connection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77972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0BE77-8248-6743-8AF8-DEDCEE2D8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9270"/>
            <a:ext cx="11653521" cy="692805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NWConnection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CreateOutboundConnection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name,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port)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endpoint =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NWEndpoint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port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parameters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NWParameters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CreateSecureTcp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configureTls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configureTcp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connection =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NWConnection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endpoint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parameters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connection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SetQueue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DispatchQueue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MainQueue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connection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SetStateChangeHandler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((state, error) =&gt;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remote =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connection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Endpoint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errno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 (</a:t>
            </a: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SslStatus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error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?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error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ErrorCode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switch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state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NWConnectionState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Waiting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warn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$"Connect to {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remote</a:t>
            </a:r>
            <a:r>
              <a:rPr lang="en-US" sz="1400" dirty="0" err="1">
                <a:solidFill>
                  <a:srgbClr val="A31515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Hostname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} port {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remote</a:t>
            </a:r>
            <a:r>
              <a:rPr lang="en-US" sz="1400" dirty="0" err="1">
                <a:solidFill>
                  <a:srgbClr val="A31515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Port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} failed, is waiting"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NWConnectionState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Failed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warn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$"Connect to {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remote</a:t>
            </a:r>
            <a:r>
              <a:rPr lang="en-US" sz="1400" dirty="0" err="1">
                <a:solidFill>
                  <a:srgbClr val="A31515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Hostname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} port {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remote</a:t>
            </a:r>
            <a:r>
              <a:rPr lang="en-US" sz="1400" dirty="0" err="1">
                <a:solidFill>
                  <a:srgbClr val="A31515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Port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} failed, error {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errno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}"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NWConnectionState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Ready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warn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$"Connect to {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remote</a:t>
            </a:r>
            <a:r>
              <a:rPr lang="en-US" sz="1400" dirty="0" err="1">
                <a:solidFill>
                  <a:srgbClr val="A31515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Hostname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} port {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remote</a:t>
            </a:r>
            <a:r>
              <a:rPr lang="en-US" sz="1400" dirty="0" err="1">
                <a:solidFill>
                  <a:srgbClr val="A31515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Port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} succeeded"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NWConnectionState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Cancelled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connection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                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    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});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connection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Start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();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7874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1B482-396C-224B-8E20-DAF32A51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52070"/>
          </a:xfrm>
        </p:spPr>
        <p:txBody>
          <a:bodyPr/>
          <a:lstStyle/>
          <a:p>
            <a:endParaRPr lang="en-US" sz="2800" b="1" dirty="0"/>
          </a:p>
          <a:p>
            <a:r>
              <a:rPr lang="en-US" sz="2800" b="1" dirty="0" err="1"/>
              <a:t>CoreML</a:t>
            </a:r>
            <a:r>
              <a:rPr lang="en-US" sz="2800" b="1" dirty="0"/>
              <a:t> custom layers and custom models</a:t>
            </a:r>
            <a:r>
              <a:rPr lang="en-US" sz="2800" dirty="0"/>
              <a:t> (IDE support in progress).</a:t>
            </a:r>
          </a:p>
          <a:p>
            <a:endParaRPr lang="en-US" sz="2800" b="1" dirty="0"/>
          </a:p>
          <a:p>
            <a:r>
              <a:rPr lang="en-US" sz="2800" b="1" dirty="0"/>
              <a:t>CarPlay</a:t>
            </a:r>
            <a:r>
              <a:rPr lang="en-US" sz="2800" dirty="0"/>
              <a:t> integration</a:t>
            </a:r>
          </a:p>
          <a:p>
            <a:endParaRPr lang="en-US" sz="2800" dirty="0"/>
          </a:p>
          <a:p>
            <a:r>
              <a:rPr lang="en-US" sz="2800" b="1" dirty="0"/>
              <a:t>Grouped Notifications</a:t>
            </a:r>
          </a:p>
          <a:p>
            <a:endParaRPr lang="en-US" sz="2800" dirty="0"/>
          </a:p>
          <a:p>
            <a:r>
              <a:rPr lang="en-US" sz="2800" b="1" dirty="0"/>
              <a:t>Interactive Controls </a:t>
            </a:r>
            <a:r>
              <a:rPr lang="en-US" sz="2800" dirty="0"/>
              <a:t>in Notifications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CC9B4E-F882-F248-A5E6-8AF54225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iOS 12 to try today</a:t>
            </a:r>
          </a:p>
        </p:txBody>
      </p:sp>
    </p:spTree>
    <p:extLst>
      <p:ext uri="{BB962C8B-B14F-4D97-AF65-F5344CB8AC3E}">
        <p14:creationId xmlns:p14="http://schemas.microsoft.com/office/powerpoint/2010/main" val="382627510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- Shell</a:t>
            </a:r>
          </a:p>
        </p:txBody>
      </p:sp>
    </p:spTree>
    <p:extLst>
      <p:ext uri="{BB962C8B-B14F-4D97-AF65-F5344CB8AC3E}">
        <p14:creationId xmlns:p14="http://schemas.microsoft.com/office/powerpoint/2010/main" val="393183453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2F0E81-8A44-A742-BB0E-882DE9A9B8B6}"/>
              </a:ext>
            </a:extLst>
          </p:cNvPr>
          <p:cNvGrpSpPr/>
          <p:nvPr/>
        </p:nvGrpSpPr>
        <p:grpSpPr>
          <a:xfrm>
            <a:off x="380720" y="2088085"/>
            <a:ext cx="6709795" cy="1782234"/>
            <a:chOff x="2738440" y="3806168"/>
            <a:chExt cx="8865623" cy="23548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EE663A-BD91-FA48-A8AB-2435A69985F3}"/>
                </a:ext>
              </a:extLst>
            </p:cNvPr>
            <p:cNvSpPr txBox="1"/>
            <p:nvPr/>
          </p:nvSpPr>
          <p:spPr>
            <a:xfrm>
              <a:off x="2767565" y="5826567"/>
              <a:ext cx="958996" cy="325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Stack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9609BA-3BE4-934C-BEE4-557E6938BBE5}"/>
                </a:ext>
              </a:extLst>
            </p:cNvPr>
            <p:cNvSpPr txBox="1"/>
            <p:nvPr/>
          </p:nvSpPr>
          <p:spPr>
            <a:xfrm>
              <a:off x="4060565" y="5825527"/>
              <a:ext cx="958996" cy="33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Absolute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C69CB4-4A40-1D48-8295-842A1A335103}"/>
                </a:ext>
              </a:extLst>
            </p:cNvPr>
            <p:cNvSpPr txBox="1"/>
            <p:nvPr/>
          </p:nvSpPr>
          <p:spPr>
            <a:xfrm>
              <a:off x="5382425" y="5825527"/>
              <a:ext cx="958996" cy="325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Relative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19E6E4-3DFD-0640-A977-895476478DB8}"/>
                </a:ext>
              </a:extLst>
            </p:cNvPr>
            <p:cNvSpPr txBox="1"/>
            <p:nvPr/>
          </p:nvSpPr>
          <p:spPr>
            <a:xfrm>
              <a:off x="6695645" y="5825527"/>
              <a:ext cx="958996" cy="325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Grid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C35B6F-D6A6-1D40-BC9D-AAF0B14BB51C}"/>
                </a:ext>
              </a:extLst>
            </p:cNvPr>
            <p:cNvSpPr txBox="1"/>
            <p:nvPr/>
          </p:nvSpPr>
          <p:spPr>
            <a:xfrm>
              <a:off x="7945436" y="5824483"/>
              <a:ext cx="1211403" cy="325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ContentView</a:t>
              </a:r>
              <a:endParaRPr lang="en-US" sz="1000" dirty="0">
                <a:solidFill>
                  <a:srgbClr val="50505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AF4028-6CDC-8B49-9954-5A3C8E7954DD}"/>
                </a:ext>
              </a:extLst>
            </p:cNvPr>
            <p:cNvSpPr txBox="1"/>
            <p:nvPr/>
          </p:nvSpPr>
          <p:spPr>
            <a:xfrm>
              <a:off x="9313962" y="5824486"/>
              <a:ext cx="1086524" cy="325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ScrollView</a:t>
              </a:r>
              <a:endParaRPr lang="en-US" sz="1000" dirty="0">
                <a:solidFill>
                  <a:srgbClr val="50505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F36A7-D14C-E841-AA56-D19C65FF0FA6}"/>
                </a:ext>
              </a:extLst>
            </p:cNvPr>
            <p:cNvSpPr txBox="1"/>
            <p:nvPr/>
          </p:nvSpPr>
          <p:spPr>
            <a:xfrm>
              <a:off x="10645067" y="5826566"/>
              <a:ext cx="958996" cy="325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Frame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491394-6F21-3D41-97CB-536FD73FC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8440" y="3806168"/>
              <a:ext cx="8851570" cy="193423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433B14-28BC-1746-A74C-334D0E46BB48}"/>
              </a:ext>
            </a:extLst>
          </p:cNvPr>
          <p:cNvGrpSpPr/>
          <p:nvPr/>
        </p:nvGrpSpPr>
        <p:grpSpPr>
          <a:xfrm>
            <a:off x="368425" y="301207"/>
            <a:ext cx="4698756" cy="1772819"/>
            <a:chOff x="2751141" y="1159889"/>
            <a:chExt cx="6276158" cy="23679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49E32A-737F-5F42-B2EC-81E6744A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1141" y="1159889"/>
              <a:ext cx="6215058" cy="171186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111DE0-E3BF-964A-90C8-2D75E226D0D8}"/>
                </a:ext>
              </a:extLst>
            </p:cNvPr>
            <p:cNvSpPr txBox="1"/>
            <p:nvPr/>
          </p:nvSpPr>
          <p:spPr>
            <a:xfrm>
              <a:off x="2767564" y="2994469"/>
              <a:ext cx="958996" cy="328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Content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B30AD1-511B-0C47-B3F5-415C8A5E5732}"/>
                </a:ext>
              </a:extLst>
            </p:cNvPr>
            <p:cNvSpPr txBox="1"/>
            <p:nvPr/>
          </p:nvSpPr>
          <p:spPr>
            <a:xfrm>
              <a:off x="3997065" y="2993425"/>
              <a:ext cx="1270078" cy="3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MasterDetail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78D29D-1C1B-224F-82F9-1DBA79DDFEC1}"/>
                </a:ext>
              </a:extLst>
            </p:cNvPr>
            <p:cNvSpPr txBox="1"/>
            <p:nvPr/>
          </p:nvSpPr>
          <p:spPr>
            <a:xfrm>
              <a:off x="5382424" y="2993425"/>
              <a:ext cx="1022428" cy="534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Navigation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39579-3C56-6F4E-A295-05B6A93007D3}"/>
                </a:ext>
              </a:extLst>
            </p:cNvPr>
            <p:cNvSpPr txBox="1"/>
            <p:nvPr/>
          </p:nvSpPr>
          <p:spPr>
            <a:xfrm>
              <a:off x="6695647" y="2993425"/>
              <a:ext cx="958996" cy="328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Tabbed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7CC108-114A-4D48-B71D-8948CBEBF1A7}"/>
                </a:ext>
              </a:extLst>
            </p:cNvPr>
            <p:cNvSpPr txBox="1"/>
            <p:nvPr/>
          </p:nvSpPr>
          <p:spPr>
            <a:xfrm>
              <a:off x="7945436" y="2992384"/>
              <a:ext cx="1081863" cy="328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50505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Carousel</a:t>
              </a:r>
              <a:endParaRPr lang="en-US" sz="1000" dirty="0">
                <a:solidFill>
                  <a:srgbClr val="50505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1C8D6C-FC2C-CB48-B561-9D19B337CD1D}"/>
              </a:ext>
            </a:extLst>
          </p:cNvPr>
          <p:cNvGrpSpPr/>
          <p:nvPr/>
        </p:nvGrpSpPr>
        <p:grpSpPr>
          <a:xfrm>
            <a:off x="368425" y="4057235"/>
            <a:ext cx="10708206" cy="384464"/>
            <a:chOff x="490225" y="1698171"/>
            <a:chExt cx="10708206" cy="38446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63C0D742-F962-0B40-AEF4-692A7B93A38A}"/>
                </a:ext>
              </a:extLst>
            </p:cNvPr>
            <p:cNvSpPr/>
            <p:nvPr/>
          </p:nvSpPr>
          <p:spPr>
            <a:xfrm>
              <a:off x="490225" y="1698171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ActivityIndicator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5210E7CF-80B0-D548-A725-BB64A70A8FB7}"/>
                </a:ext>
              </a:extLst>
            </p:cNvPr>
            <p:cNvSpPr/>
            <p:nvPr/>
          </p:nvSpPr>
          <p:spPr>
            <a:xfrm>
              <a:off x="2774809" y="1698171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BoxView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9430900F-A418-D04F-9AD1-54779E04D219}"/>
                </a:ext>
              </a:extLst>
            </p:cNvPr>
            <p:cNvSpPr/>
            <p:nvPr/>
          </p:nvSpPr>
          <p:spPr>
            <a:xfrm>
              <a:off x="5059393" y="1698171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Button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D4C5F35D-8FB6-1842-8E59-20DCFBC9B0DC}"/>
                </a:ext>
              </a:extLst>
            </p:cNvPr>
            <p:cNvSpPr/>
            <p:nvPr/>
          </p:nvSpPr>
          <p:spPr>
            <a:xfrm>
              <a:off x="7343977" y="1698171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DatePicker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6E0D826-EF30-5F40-9399-210652AFD2C6}"/>
                </a:ext>
              </a:extLst>
            </p:cNvPr>
            <p:cNvSpPr/>
            <p:nvPr/>
          </p:nvSpPr>
          <p:spPr>
            <a:xfrm>
              <a:off x="9628560" y="1698171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Editor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524912-C8E9-6C4E-AD65-940CA8E8F556}"/>
              </a:ext>
            </a:extLst>
          </p:cNvPr>
          <p:cNvGrpSpPr/>
          <p:nvPr/>
        </p:nvGrpSpPr>
        <p:grpSpPr>
          <a:xfrm>
            <a:off x="368425" y="4564505"/>
            <a:ext cx="10708206" cy="384464"/>
            <a:chOff x="490225" y="2625548"/>
            <a:chExt cx="10708206" cy="384464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C35FB3BB-5B63-024B-9C09-EF9FDF43F5FC}"/>
                </a:ext>
              </a:extLst>
            </p:cNvPr>
            <p:cNvSpPr/>
            <p:nvPr/>
          </p:nvSpPr>
          <p:spPr>
            <a:xfrm>
              <a:off x="490225" y="2625548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Entry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54A52BB-4B76-AA40-AE66-DA50717B658A}"/>
                </a:ext>
              </a:extLst>
            </p:cNvPr>
            <p:cNvSpPr/>
            <p:nvPr/>
          </p:nvSpPr>
          <p:spPr>
            <a:xfrm>
              <a:off x="2774809" y="2625548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Image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5C594745-B8F2-8945-B876-2549ED3CDEFF}"/>
                </a:ext>
              </a:extLst>
            </p:cNvPr>
            <p:cNvSpPr/>
            <p:nvPr/>
          </p:nvSpPr>
          <p:spPr>
            <a:xfrm>
              <a:off x="5059393" y="2625548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Label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7F58A25-CFCC-3549-B0E2-C458133557C4}"/>
                </a:ext>
              </a:extLst>
            </p:cNvPr>
            <p:cNvSpPr/>
            <p:nvPr/>
          </p:nvSpPr>
          <p:spPr>
            <a:xfrm>
              <a:off x="7343977" y="2625548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ListView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24AFF6C8-C83D-8A4A-8131-4AEED47ECCAD}"/>
                </a:ext>
              </a:extLst>
            </p:cNvPr>
            <p:cNvSpPr/>
            <p:nvPr/>
          </p:nvSpPr>
          <p:spPr>
            <a:xfrm>
              <a:off x="9628560" y="2625548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3BB3AE-4DD9-6846-B68E-217F54C54562}"/>
              </a:ext>
            </a:extLst>
          </p:cNvPr>
          <p:cNvGrpSpPr/>
          <p:nvPr/>
        </p:nvGrpSpPr>
        <p:grpSpPr>
          <a:xfrm>
            <a:off x="368425" y="5071775"/>
            <a:ext cx="10708206" cy="384464"/>
            <a:chOff x="490225" y="3552927"/>
            <a:chExt cx="10708206" cy="384464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D5C89E24-616D-854C-B061-8E3AB98BAC47}"/>
                </a:ext>
              </a:extLst>
            </p:cNvPr>
            <p:cNvSpPr/>
            <p:nvPr/>
          </p:nvSpPr>
          <p:spPr>
            <a:xfrm>
              <a:off x="490225" y="3552927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OpenGLView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733EBC5D-3282-3940-AB88-412D8A17D93A}"/>
                </a:ext>
              </a:extLst>
            </p:cNvPr>
            <p:cNvSpPr/>
            <p:nvPr/>
          </p:nvSpPr>
          <p:spPr>
            <a:xfrm>
              <a:off x="2774809" y="3552927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Picker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58C3E97A-58C2-EA4D-B4C0-769A94C1B40D}"/>
                </a:ext>
              </a:extLst>
            </p:cNvPr>
            <p:cNvSpPr/>
            <p:nvPr/>
          </p:nvSpPr>
          <p:spPr>
            <a:xfrm>
              <a:off x="5059393" y="3552927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ProgressBar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DAFECB6C-5A8F-4241-A35B-FFB25069DE8A}"/>
                </a:ext>
              </a:extLst>
            </p:cNvPr>
            <p:cNvSpPr/>
            <p:nvPr/>
          </p:nvSpPr>
          <p:spPr>
            <a:xfrm>
              <a:off x="7343977" y="3552927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SearchBar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69F0445-7B90-D644-8B23-5957A7450819}"/>
                </a:ext>
              </a:extLst>
            </p:cNvPr>
            <p:cNvSpPr/>
            <p:nvPr/>
          </p:nvSpPr>
          <p:spPr>
            <a:xfrm>
              <a:off x="9628560" y="3552927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Slider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284517B-BC1F-984D-8021-47E73434338B}"/>
              </a:ext>
            </a:extLst>
          </p:cNvPr>
          <p:cNvGrpSpPr/>
          <p:nvPr/>
        </p:nvGrpSpPr>
        <p:grpSpPr>
          <a:xfrm>
            <a:off x="368425" y="5579045"/>
            <a:ext cx="10708206" cy="392111"/>
            <a:chOff x="490225" y="4480303"/>
            <a:chExt cx="10708206" cy="392111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D8F98618-A4C4-7548-8E85-9DE60DB6B4B5}"/>
                </a:ext>
              </a:extLst>
            </p:cNvPr>
            <p:cNvSpPr/>
            <p:nvPr/>
          </p:nvSpPr>
          <p:spPr>
            <a:xfrm>
              <a:off x="490225" y="4480303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Stepper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966C0C10-C8C2-774B-A05B-1BE5E91DD4C8}"/>
                </a:ext>
              </a:extLst>
            </p:cNvPr>
            <p:cNvSpPr/>
            <p:nvPr/>
          </p:nvSpPr>
          <p:spPr>
            <a:xfrm>
              <a:off x="2774809" y="4480303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TableView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381048B-CB1A-364D-9ABC-E81B3D8F5A29}"/>
                </a:ext>
              </a:extLst>
            </p:cNvPr>
            <p:cNvSpPr/>
            <p:nvPr/>
          </p:nvSpPr>
          <p:spPr>
            <a:xfrm>
              <a:off x="5059393" y="4480303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TimePicker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DF3D082A-80FF-5849-92E1-331598DAD323}"/>
                </a:ext>
              </a:extLst>
            </p:cNvPr>
            <p:cNvSpPr/>
            <p:nvPr/>
          </p:nvSpPr>
          <p:spPr>
            <a:xfrm>
              <a:off x="7343977" y="4487950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WebView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0463A84A-BABA-4E44-A89B-C641C554EB13}"/>
                </a:ext>
              </a:extLst>
            </p:cNvPr>
            <p:cNvSpPr/>
            <p:nvPr/>
          </p:nvSpPr>
          <p:spPr>
            <a:xfrm>
              <a:off x="9628560" y="4487950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EntryCell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F63D999-235D-264D-A503-D56B9D07DD9F}"/>
              </a:ext>
            </a:extLst>
          </p:cNvPr>
          <p:cNvGrpSpPr/>
          <p:nvPr/>
        </p:nvGrpSpPr>
        <p:grpSpPr>
          <a:xfrm>
            <a:off x="368425" y="6093960"/>
            <a:ext cx="8423623" cy="384464"/>
            <a:chOff x="490225" y="5407683"/>
            <a:chExt cx="8423623" cy="384464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1B9801C4-13D7-8D45-8725-C97D066C4C26}"/>
                </a:ext>
              </a:extLst>
            </p:cNvPr>
            <p:cNvSpPr/>
            <p:nvPr/>
          </p:nvSpPr>
          <p:spPr>
            <a:xfrm>
              <a:off x="490225" y="5407683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ImageCell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450A21EE-1634-F746-94A2-221C791C586F}"/>
                </a:ext>
              </a:extLst>
            </p:cNvPr>
            <p:cNvSpPr/>
            <p:nvPr/>
          </p:nvSpPr>
          <p:spPr>
            <a:xfrm>
              <a:off x="2774809" y="5407683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SwitchCell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3F6BA450-DC83-E740-8F63-30977E993B0C}"/>
                </a:ext>
              </a:extLst>
            </p:cNvPr>
            <p:cNvSpPr/>
            <p:nvPr/>
          </p:nvSpPr>
          <p:spPr>
            <a:xfrm>
              <a:off x="5059393" y="5407683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TextCell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C791FA5A-22C6-AA48-9186-385AF64F7979}"/>
                </a:ext>
              </a:extLst>
            </p:cNvPr>
            <p:cNvSpPr/>
            <p:nvPr/>
          </p:nvSpPr>
          <p:spPr>
            <a:xfrm>
              <a:off x="7343977" y="5407683"/>
              <a:ext cx="1569871" cy="3844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231F2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ViewCell</a:t>
              </a:r>
              <a:endParaRPr lang="en-US" sz="1400" dirty="0">
                <a:solidFill>
                  <a:srgbClr val="231F2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26068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05F5-4922-A148-8033-4A2897105B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7B97EB-0A56-554C-8F1C-D115995A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of Lego Mess – Lego </a:t>
            </a:r>
            <a:r>
              <a:rPr lang="en-US" dirty="0" err="1"/>
              <a:t>creatin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4E4E5-45F1-CC49-8597-A1D469947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01332"/>
            <a:ext cx="13741400" cy="137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0098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73ECE-CF3F-B24D-800F-957A75367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131" y="320634"/>
            <a:ext cx="3355123" cy="59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CD61B26-344A-8D4B-B72C-191FF281AFFB}"/>
              </a:ext>
            </a:extLst>
          </p:cNvPr>
          <p:cNvSpPr/>
          <p:nvPr/>
        </p:nvSpPr>
        <p:spPr bwMode="auto">
          <a:xfrm>
            <a:off x="5545777" y="4916384"/>
            <a:ext cx="498763" cy="43938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936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1390-0684-4310-96D4-98317698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43" y="520422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>
                <a:cs typeface="Segoe UI Light" panose="020B0502040204020203" pitchFamily="34" charset="0"/>
              </a:rPr>
              <a:t>.NET Core 2.1 on </a:t>
            </a:r>
            <a:r>
              <a:rPr lang="en-US" err="1">
                <a:cs typeface="Segoe UI Light" panose="020B0502040204020203" pitchFamily="34" charset="0"/>
              </a:rPr>
              <a:t>TechEmpower</a:t>
            </a:r>
            <a:r>
              <a:rPr lang="en-US">
                <a:cs typeface="Segoe UI Light" panose="020B0502040204020203" pitchFamily="34" charset="0"/>
              </a:rPr>
              <a:t> 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8670049-9069-4E33-81D1-D4EAC870D9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319243"/>
              </p:ext>
            </p:extLst>
          </p:nvPr>
        </p:nvGraphicFramePr>
        <p:xfrm>
          <a:off x="1672396" y="1335505"/>
          <a:ext cx="8710862" cy="4872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AEBE279-1D32-4ED0-9F71-3B7E780EEDFA}"/>
              </a:ext>
            </a:extLst>
          </p:cNvPr>
          <p:cNvSpPr/>
          <p:nvPr/>
        </p:nvSpPr>
        <p:spPr>
          <a:xfrm>
            <a:off x="0" y="6400800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999999"/>
                </a:solidFill>
                <a:hlinkClick r:id="rId4"/>
              </a:rPr>
              <a:t>Data sourced from tests on </a:t>
            </a:r>
            <a:r>
              <a:rPr lang="en-US" sz="1400" err="1">
                <a:solidFill>
                  <a:srgbClr val="999999"/>
                </a:solidFill>
                <a:hlinkClick r:id="rId4"/>
              </a:rPr>
              <a:t>TechEmpower</a:t>
            </a:r>
            <a:r>
              <a:rPr lang="en-US" sz="1400">
                <a:solidFill>
                  <a:srgbClr val="999999"/>
                </a:solidFill>
                <a:hlinkClick r:id="rId4"/>
              </a:rPr>
              <a:t> round 16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34DE8-2D71-4623-9871-0560AF25AE8C}"/>
              </a:ext>
            </a:extLst>
          </p:cNvPr>
          <p:cNvSpPr txBox="1"/>
          <p:nvPr/>
        </p:nvSpPr>
        <p:spPr>
          <a:xfrm rot="16200000">
            <a:off x="670101" y="3449470"/>
            <a:ext cx="169681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REQUESTS / SECOND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8034B-B951-41DF-BA1B-273AF36252E3}"/>
              </a:ext>
            </a:extLst>
          </p:cNvPr>
          <p:cNvSpPr txBox="1"/>
          <p:nvPr/>
        </p:nvSpPr>
        <p:spPr>
          <a:xfrm>
            <a:off x="3186414" y="3429000"/>
            <a:ext cx="1313402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+15%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772DD963-E99A-4BA7-B3BA-9E950F79125A}"/>
              </a:ext>
            </a:extLst>
          </p:cNvPr>
          <p:cNvSpPr txBox="1"/>
          <p:nvPr/>
        </p:nvSpPr>
        <p:spPr>
          <a:xfrm>
            <a:off x="5725049" y="3429000"/>
            <a:ext cx="1313402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+18%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A7D350C-6A86-4C25-AB24-267153EC0896}"/>
              </a:ext>
            </a:extLst>
          </p:cNvPr>
          <p:cNvSpPr txBox="1"/>
          <p:nvPr/>
        </p:nvSpPr>
        <p:spPr>
          <a:xfrm>
            <a:off x="8276291" y="3429000"/>
            <a:ext cx="1313402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+147%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29062-0FE2-4B18-8BB6-2076A6B6AB43}"/>
              </a:ext>
            </a:extLst>
          </p:cNvPr>
          <p:cNvSpPr/>
          <p:nvPr/>
        </p:nvSpPr>
        <p:spPr bwMode="auto">
          <a:xfrm>
            <a:off x="7841427" y="1451610"/>
            <a:ext cx="2183130" cy="45491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169403D-1175-4BFC-99B5-BF44FBB83AD5}"/>
              </a:ext>
            </a:extLst>
          </p:cNvPr>
          <p:cNvSpPr/>
          <p:nvPr/>
        </p:nvSpPr>
        <p:spPr bwMode="auto">
          <a:xfrm rot="10800000">
            <a:off x="9639839" y="3453713"/>
            <a:ext cx="1029008" cy="43088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576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3" grpId="1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B9CF4-C739-3B43-8A02-7ADA0C86F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5529"/>
          </a:xfrm>
        </p:spPr>
        <p:txBody>
          <a:bodyPr/>
          <a:lstStyle/>
          <a:p>
            <a:r>
              <a:rPr lang="en-US" dirty="0"/>
              <a:t>An optional skeleton for your application</a:t>
            </a:r>
          </a:p>
          <a:p>
            <a:pPr lvl="1"/>
            <a:r>
              <a:rPr lang="en-US" dirty="0"/>
              <a:t>Opinionated, batteries included approach - new Shell type</a:t>
            </a:r>
          </a:p>
          <a:p>
            <a:pPr lvl="1"/>
            <a:r>
              <a:rPr lang="en-US" dirty="0"/>
              <a:t>Structured</a:t>
            </a:r>
          </a:p>
          <a:p>
            <a:r>
              <a:rPr lang="en-US" dirty="0"/>
              <a:t>You fill in the content</a:t>
            </a:r>
          </a:p>
          <a:p>
            <a:endParaRPr lang="en-US" dirty="0"/>
          </a:p>
          <a:p>
            <a:r>
              <a:rPr lang="en-US" dirty="0"/>
              <a:t>We give you a consistent look and feel</a:t>
            </a:r>
          </a:p>
          <a:p>
            <a:pPr lvl="1"/>
            <a:r>
              <a:rPr lang="en-US" dirty="0"/>
              <a:t>Global settings, and you can style with CSS</a:t>
            </a:r>
          </a:p>
          <a:p>
            <a:pPr lvl="1"/>
            <a:endParaRPr lang="en-US" dirty="0"/>
          </a:p>
          <a:p>
            <a:r>
              <a:rPr lang="en-US" dirty="0"/>
              <a:t>We handle navigation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C96BD-DAC7-6A48-A29C-C55874A3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Shell?</a:t>
            </a:r>
          </a:p>
        </p:txBody>
      </p:sp>
    </p:spTree>
    <p:extLst>
      <p:ext uri="{BB962C8B-B14F-4D97-AF65-F5344CB8AC3E}">
        <p14:creationId xmlns:p14="http://schemas.microsoft.com/office/powerpoint/2010/main" val="401774266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E3022-D407-4849-B80F-7D23C28B1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17015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Deep linking</a:t>
            </a:r>
          </a:p>
          <a:p>
            <a:pPr lvl="1"/>
            <a:r>
              <a:rPr lang="en-US" dirty="0"/>
              <a:t>Pages get URLs assigned</a:t>
            </a:r>
          </a:p>
          <a:p>
            <a:pPr lvl="1"/>
            <a:r>
              <a:rPr lang="en-US" dirty="0"/>
              <a:t>Your app can launch into the provided URL</a:t>
            </a:r>
          </a:p>
          <a:p>
            <a:endParaRPr lang="en-US" dirty="0"/>
          </a:p>
          <a:p>
            <a:r>
              <a:rPr lang="en-US" dirty="0"/>
              <a:t>We handle search for you</a:t>
            </a:r>
          </a:p>
          <a:p>
            <a:endParaRPr lang="en-US" dirty="0"/>
          </a:p>
          <a:p>
            <a:r>
              <a:rPr lang="en-US" dirty="0"/>
              <a:t>We handle Material look for you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4F5AAB-1A9F-4143-9C6F-C4C84B24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Shell</a:t>
            </a:r>
          </a:p>
        </p:txBody>
      </p:sp>
    </p:spTree>
    <p:extLst>
      <p:ext uri="{BB962C8B-B14F-4D97-AF65-F5344CB8AC3E}">
        <p14:creationId xmlns:p14="http://schemas.microsoft.com/office/powerpoint/2010/main" val="150762082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3CBE3-7D51-EA4E-919F-AA85235E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Taste of Shell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4566B-A76F-704C-9F84-1CDD513A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820883"/>
            <a:ext cx="2163376" cy="3954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97824-CBF0-974A-8E0C-692241DFF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356" y="1820883"/>
            <a:ext cx="2163376" cy="3954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2F50A-E3A5-584D-96C4-1D4BD7CF4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472" y="1820883"/>
            <a:ext cx="2163376" cy="3954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484B6C-893E-9D4F-B6A2-D81D5E30E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588" y="1820883"/>
            <a:ext cx="2163376" cy="3954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66A14-42C7-9C41-990B-B0A3F5F33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1704" y="1820883"/>
            <a:ext cx="2163376" cy="39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56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17DFA-DC45-314F-8E3C-45B52CE1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on 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348F4-9743-5B4A-BC49-5BAC1BD5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17" y="1828798"/>
            <a:ext cx="1981200" cy="3894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44859-4DB2-B64D-B366-991E2D2F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415" y="1828436"/>
            <a:ext cx="1981385" cy="3895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7EFF1B-9652-154E-B5B5-5705936B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98" y="1828435"/>
            <a:ext cx="1981385" cy="3895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E853C-F802-0643-B0CA-8772304A8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782" y="1828434"/>
            <a:ext cx="1981384" cy="389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4433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C28DA-85B6-F344-91C9-F4922F1C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r>
              <a:rPr lang="en-US" dirty="0"/>
              <a:t> 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C1315-2469-0449-864D-F401BD2C0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6289" y="1264049"/>
            <a:ext cx="11018520" cy="5281446"/>
          </a:xfrm>
        </p:spPr>
        <p:txBody>
          <a:bodyPr/>
          <a:lstStyle/>
          <a:p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&lt;?</a:t>
            </a:r>
            <a:r>
              <a:rPr lang="en-US" sz="1100" dirty="0">
                <a:solidFill>
                  <a:srgbClr val="3363A4"/>
                </a:solidFill>
                <a:latin typeface="Menlo" panose="020B0609030804020204" pitchFamily="49" charset="0"/>
              </a:rPr>
              <a:t>xml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version=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"1.0"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encoding=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"UTF-8"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?&gt;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>
                <a:solidFill>
                  <a:srgbClr val="3363A4"/>
                </a:solidFill>
                <a:latin typeface="Menlo" panose="020B0609030804020204" pitchFamily="49" charset="0"/>
              </a:rPr>
              <a:t>Shell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xmlns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"http://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xamarin.com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/schemas/2014/forms"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xmlns:x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"http://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schemas.microsoft.com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/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winfx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/2009/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xaml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xmlns:local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clr-namespace:Xamarin.Store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x:Class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Xamarin.StoreDemoApp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Route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"s"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Shell.FlyoutHeader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local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: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HeaderView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/&gt;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&lt;/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Shell.FlyoutHeader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Shell.MenuItems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MenuItem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x:Name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preferencesMenuItem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Text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"Preferences"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Icon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prefs.png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/&gt;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MenuItem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x:Name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logOutMenuItem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Text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"Logout"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Icon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logout.png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/&gt;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&lt;/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Shell.MenuItems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ShellItem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Route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"home"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Title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"Home"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Icon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home.png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GroupBehavior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ShowTabs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ShellTabItem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Route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"updates"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Title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"Home"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Icon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home.png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              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ContentTemplate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"{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DataTemplate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 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local:HomePage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}"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/&gt;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ShellTabItem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Route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"games"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Title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"Games"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Icon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games.png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</a:p>
          <a:p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              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ContentTemplate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"{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DataTemplate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 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local:GamesPage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}"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/&gt;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ShellTabItem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Route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"settings"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Title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"Settings"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Icon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games.png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</a:p>
          <a:p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              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ContentTemplate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"{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DataTemplate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 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local:SettingsPage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}"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/&gt;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&lt;/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ShellItem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ShellItem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Route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"apps"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Title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"Media"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Icon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media.png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ShellTabItem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Route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"books"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Title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"Books"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Icon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books.png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              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ContentTemplate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"{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DataTemplate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 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local:BooksPage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}"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/&gt;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ShellTabItem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Route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"music"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Title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"Music"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Icon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music.png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              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ContentTemplate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"{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DataTemplate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 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local:MusicPage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}"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/&gt;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ShellTabItem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Route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"movies"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Title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"Movies"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Icon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movies.png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</a:p>
          <a:p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              </a:t>
            </a:r>
            <a:r>
              <a:rPr lang="en-US" sz="1100" dirty="0" err="1">
                <a:solidFill>
                  <a:srgbClr val="222222"/>
                </a:solidFill>
                <a:latin typeface="Menlo" panose="020B0609030804020204" pitchFamily="49" charset="0"/>
              </a:rPr>
              <a:t>ContentTemplate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=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"{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DataTemplate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 </a:t>
            </a:r>
            <a:r>
              <a:rPr lang="en-US" sz="1100" dirty="0" err="1">
                <a:solidFill>
                  <a:srgbClr val="DB7100"/>
                </a:solidFill>
                <a:latin typeface="Menlo" panose="020B0609030804020204" pitchFamily="49" charset="0"/>
              </a:rPr>
              <a:t>local:MoviesPage</a:t>
            </a:r>
            <a:r>
              <a:rPr lang="en-US" sz="1100" dirty="0">
                <a:solidFill>
                  <a:srgbClr val="DB7100"/>
                </a:solidFill>
                <a:latin typeface="Menlo" panose="020B0609030804020204" pitchFamily="49" charset="0"/>
              </a:rPr>
              <a:t>}"</a:t>
            </a: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/&gt;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&lt;/</a:t>
            </a:r>
            <a:r>
              <a:rPr lang="en-US" sz="1100" dirty="0" err="1">
                <a:solidFill>
                  <a:srgbClr val="3363A4"/>
                </a:solidFill>
                <a:latin typeface="Menlo" panose="020B0609030804020204" pitchFamily="49" charset="0"/>
              </a:rPr>
              <a:t>ShellItem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&gt;</a:t>
            </a:r>
            <a:br>
              <a:rPr lang="en-US" sz="1100" dirty="0">
                <a:latin typeface="Menlo" panose="020B0609030804020204" pitchFamily="49" charset="0"/>
              </a:rPr>
            </a:b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&lt;/</a:t>
            </a:r>
            <a:r>
              <a:rPr lang="en-US" sz="1100" dirty="0">
                <a:solidFill>
                  <a:srgbClr val="3363A4"/>
                </a:solidFill>
                <a:latin typeface="Menlo" panose="020B0609030804020204" pitchFamily="49" charset="0"/>
              </a:rPr>
              <a:t>Shell</a:t>
            </a:r>
            <a:r>
              <a:rPr lang="en-US" sz="1100" dirty="0">
                <a:solidFill>
                  <a:srgbClr val="888A85"/>
                </a:solidFill>
                <a:latin typeface="Menlo" panose="020B0609030804020204" pitchFamily="49" charset="0"/>
              </a:rPr>
              <a:t>&gt;</a:t>
            </a:r>
            <a:r>
              <a:rPr lang="en-US" sz="1100" dirty="0"/>
              <a:t> 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7D97-6B69-B649-9C7A-6AF61221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81" y="1261503"/>
            <a:ext cx="2922380" cy="520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91284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DDFF85-CEED-714A-943E-870C79DB6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2" y="1384299"/>
            <a:ext cx="8597900" cy="383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74D60E-27D6-D647-9E95-42CECFF2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 page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45EAA-42BC-BE49-B72F-6C72F8D08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978" y="863600"/>
            <a:ext cx="2667946" cy="487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3486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674A-BAD1-EA4E-9736-CAB093CB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pages with bottom tabs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6C05F-4B34-DE49-BFCF-9BDC1B6E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323" y="814814"/>
            <a:ext cx="2694637" cy="4925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D8F2A0-C96A-0345-94A7-C9A75D1CA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2" y="1189174"/>
            <a:ext cx="8306548" cy="45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8014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4AF14-FFB1-F548-ACC4-EB2223B6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</a:t>
            </a:r>
            <a:r>
              <a:rPr lang="en-US" dirty="0" err="1"/>
              <a:t>ShellContent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6317F-41E3-0747-9146-CF0EB470F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9176"/>
            <a:ext cx="7217611" cy="4955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4D3E2-183E-0D4E-88F8-ACCDCEF3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50" y="528775"/>
            <a:ext cx="2795537" cy="51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384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3DF8D5-2DA3-684E-84EA-3A1168472BB3}"/>
              </a:ext>
            </a:extLst>
          </p:cNvPr>
          <p:cNvSpPr/>
          <p:nvPr/>
        </p:nvSpPr>
        <p:spPr bwMode="auto">
          <a:xfrm>
            <a:off x="-130629" y="-106878"/>
            <a:ext cx="12837226" cy="9381507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CBAD2-77A0-E84E-9183-A346C873D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603080" cy="70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8651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CEB04D-C395-6647-B8E5-FE760081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CollectionView</a:t>
            </a:r>
            <a:br>
              <a:rPr lang="en-US" dirty="0"/>
            </a:br>
            <a:r>
              <a:rPr lang="en-US" dirty="0" err="1"/>
              <a:t>CarouselView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4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AB03-774F-4470-9F4E-930625AB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.NET Core 2.1 Major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550C5-E8D9-4749-91EC-5DF6703C9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655" y="2272016"/>
            <a:ext cx="3925862" cy="2906323"/>
          </a:xfrm>
          <a:ln>
            <a:solidFill>
              <a:schemeClr val="accent1"/>
            </a:solidFill>
          </a:ln>
        </p:spPr>
        <p:txBody>
          <a:bodyPr/>
          <a:lstStyle/>
          <a:p>
            <a:pPr lvl="1"/>
            <a:endParaRPr lang="en-US"/>
          </a:p>
          <a:p>
            <a:pPr lvl="1"/>
            <a:endParaRPr lang="en-US"/>
          </a:p>
          <a:p>
            <a:pPr>
              <a:buFont typeface="Segoe UI" panose="020B0502040204020203" pitchFamily="34" charset="0"/>
              <a:buChar char="∙"/>
            </a:pPr>
            <a:r>
              <a:rPr lang="en-US" sz="2000">
                <a:latin typeface="+mn-lt"/>
              </a:rPr>
              <a:t>Global Tools</a:t>
            </a:r>
          </a:p>
          <a:p>
            <a:pPr>
              <a:buFont typeface="Segoe UI" panose="020B0502040204020203" pitchFamily="34" charset="0"/>
              <a:buChar char="∙"/>
            </a:pPr>
            <a:r>
              <a:rPr lang="en-US" sz="2000">
                <a:latin typeface="+mn-lt"/>
              </a:rPr>
              <a:t>Span&lt;T&gt;</a:t>
            </a:r>
          </a:p>
          <a:p>
            <a:pPr>
              <a:buFont typeface="Segoe UI" panose="020B0502040204020203" pitchFamily="34" charset="0"/>
              <a:buChar char="∙"/>
            </a:pPr>
            <a:r>
              <a:rPr lang="en-US" sz="2000">
                <a:latin typeface="+mn-lt"/>
              </a:rPr>
              <a:t>Sockets</a:t>
            </a:r>
          </a:p>
          <a:p>
            <a:pPr>
              <a:buFont typeface="Segoe UI" panose="020B0502040204020203" pitchFamily="34" charset="0"/>
              <a:buChar char="∙"/>
            </a:pPr>
            <a:r>
              <a:rPr lang="en-US" sz="2000" err="1">
                <a:latin typeface="+mn-lt"/>
              </a:rPr>
              <a:t>HttpClient</a:t>
            </a:r>
            <a:r>
              <a:rPr lang="en-US" sz="2000">
                <a:latin typeface="+mn-lt"/>
              </a:rPr>
              <a:t> Performance</a:t>
            </a:r>
          </a:p>
          <a:p>
            <a:pPr>
              <a:buFont typeface="Segoe UI" panose="020B0502040204020203" pitchFamily="34" charset="0"/>
              <a:buChar char="∙"/>
            </a:pPr>
            <a:r>
              <a:rPr lang="en-US" sz="2000">
                <a:latin typeface="+mn-lt"/>
              </a:rPr>
              <a:t>Windows Compatibility Pack</a:t>
            </a:r>
            <a:endParaRPr lang="en-US">
              <a:latin typeface="+mn-lt"/>
            </a:endParaRPr>
          </a:p>
          <a:p>
            <a:pPr lvl="1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EE632B5-EC5D-4950-B1EA-B45AEE490FC2}"/>
              </a:ext>
            </a:extLst>
          </p:cNvPr>
          <p:cNvSpPr txBox="1">
            <a:spLocks/>
          </p:cNvSpPr>
          <p:nvPr/>
        </p:nvSpPr>
        <p:spPr>
          <a:xfrm>
            <a:off x="4346394" y="2266251"/>
            <a:ext cx="3727735" cy="2893100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Lazy Loading</a:t>
            </a:r>
          </a:p>
          <a:p>
            <a:pPr lvl="1"/>
            <a:r>
              <a:rPr lang="en-US"/>
              <a:t>Value conversions</a:t>
            </a:r>
          </a:p>
          <a:p>
            <a:pPr lvl="1"/>
            <a:r>
              <a:rPr lang="en-US"/>
              <a:t>Query types</a:t>
            </a:r>
          </a:p>
          <a:p>
            <a:pPr lvl="1"/>
            <a:r>
              <a:rPr lang="en-US"/>
              <a:t>Data seeding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585CAE-F761-43FA-9D57-F581FC8CE541}"/>
              </a:ext>
            </a:extLst>
          </p:cNvPr>
          <p:cNvSpPr txBox="1">
            <a:spLocks/>
          </p:cNvSpPr>
          <p:nvPr/>
        </p:nvSpPr>
        <p:spPr>
          <a:xfrm>
            <a:off x="8277853" y="2285239"/>
            <a:ext cx="3710522" cy="289310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HTTPS</a:t>
            </a:r>
          </a:p>
          <a:p>
            <a:pPr lvl="1"/>
            <a:r>
              <a:rPr lang="en-US"/>
              <a:t>Razor UI as a library</a:t>
            </a:r>
          </a:p>
          <a:p>
            <a:pPr lvl="1"/>
            <a:r>
              <a:rPr lang="en-US" err="1"/>
              <a:t>HttpClientFactory</a:t>
            </a:r>
            <a:endParaRPr lang="en-US"/>
          </a:p>
          <a:p>
            <a:pPr lvl="1"/>
            <a:r>
              <a:rPr lang="en-US"/>
              <a:t>ASP.NET Core </a:t>
            </a:r>
            <a:r>
              <a:rPr lang="en-US" err="1"/>
              <a:t>SignalR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FD902-68A5-448B-BD1C-C4449C8D6F6F}"/>
              </a:ext>
            </a:extLst>
          </p:cNvPr>
          <p:cNvSpPr/>
          <p:nvPr/>
        </p:nvSpPr>
        <p:spPr bwMode="auto">
          <a:xfrm>
            <a:off x="4346394" y="2272173"/>
            <a:ext cx="3727735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EF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20-E924-47AF-AE4F-6B9E14C8FC4B}"/>
              </a:ext>
            </a:extLst>
          </p:cNvPr>
          <p:cNvSpPr/>
          <p:nvPr/>
        </p:nvSpPr>
        <p:spPr bwMode="auto">
          <a:xfrm>
            <a:off x="8281660" y="2271073"/>
            <a:ext cx="3706715" cy="55399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FD744-BD48-40DC-8805-417D4667E553}"/>
              </a:ext>
            </a:extLst>
          </p:cNvPr>
          <p:cNvSpPr/>
          <p:nvPr/>
        </p:nvSpPr>
        <p:spPr bwMode="auto">
          <a:xfrm>
            <a:off x="222324" y="2271073"/>
            <a:ext cx="3922193" cy="5539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38381499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95BFD-0685-154E-A317-D9231945C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731044"/>
            <a:ext cx="11653523" cy="2851614"/>
          </a:xfrm>
        </p:spPr>
        <p:txBody>
          <a:bodyPr/>
          <a:lstStyle/>
          <a:p>
            <a:r>
              <a:rPr lang="en-US" dirty="0"/>
              <a:t>Supports Horizontal/Vertical layouts</a:t>
            </a:r>
          </a:p>
          <a:p>
            <a:pPr lvl="1"/>
            <a:r>
              <a:rPr lang="en-US" dirty="0"/>
              <a:t>Backed by the native collection views where necessary</a:t>
            </a:r>
          </a:p>
          <a:p>
            <a:r>
              <a:rPr lang="en-US" dirty="0"/>
              <a:t>A modern </a:t>
            </a:r>
            <a:r>
              <a:rPr lang="en-US" dirty="0" err="1"/>
              <a:t>ListView</a:t>
            </a:r>
            <a:endParaRPr lang="en-US" dirty="0"/>
          </a:p>
          <a:p>
            <a:r>
              <a:rPr lang="en-US" dirty="0"/>
              <a:t>No longer uses Cells</a:t>
            </a:r>
          </a:p>
          <a:p>
            <a:pPr lvl="1"/>
            <a:r>
              <a:rPr lang="en-US" dirty="0"/>
              <a:t>Uses regular Views and </a:t>
            </a:r>
            <a:r>
              <a:rPr lang="en-US" dirty="0" err="1"/>
              <a:t>DataTemplates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3F81-6EB6-4D4D-A049-EE8BC7FE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CollectionView</a:t>
            </a:r>
            <a:br>
              <a:rPr lang="en-US" dirty="0"/>
            </a:b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xamarin</a:t>
            </a:r>
            <a:r>
              <a:rPr lang="en-US" sz="2400" dirty="0"/>
              <a:t>/</a:t>
            </a:r>
            <a:r>
              <a:rPr lang="en-US" sz="2400" dirty="0" err="1"/>
              <a:t>Xamarin.Forms</a:t>
            </a:r>
            <a:r>
              <a:rPr lang="en-US" sz="2400" dirty="0"/>
              <a:t>/issues/3172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6665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llectionview.mp4">
            <a:hlinkClick r:id="" action="ppaction://media"/>
            <a:extLst>
              <a:ext uri="{FF2B5EF4-FFF2-40B4-BE49-F238E27FC236}">
                <a16:creationId xmlns:a16="http://schemas.microsoft.com/office/drawing/2014/main" id="{79CEEE67-161E-F149-AD3C-EB630CBC5B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150394"/>
            <a:ext cx="3776133" cy="670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47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FC45-EFAE-D346-A929-3FBD753F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Carousel</a:t>
            </a:r>
          </a:p>
        </p:txBody>
      </p:sp>
      <p:pic>
        <p:nvPicPr>
          <p:cNvPr id="4" name="carousel-pretty.mp4">
            <a:hlinkClick r:id="" action="ppaction://media"/>
            <a:extLst>
              <a:ext uri="{FF2B5EF4-FFF2-40B4-BE49-F238E27FC236}">
                <a16:creationId xmlns:a16="http://schemas.microsoft.com/office/drawing/2014/main" id="{1C19BDCA-9C6C-744B-AB96-98E8CE7672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3225" y="0"/>
            <a:ext cx="3763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517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E4DC31-1573-0646-9784-07219708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Forms – Project F100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D39E1-BAAC-064E-BDFA-0AB5336E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10971"/>
            <a:ext cx="7438606" cy="551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794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3CBF5B-7B13-1543-9AB6-1AB5D8406E28}"/>
              </a:ext>
            </a:extLst>
          </p:cNvPr>
          <p:cNvGrpSpPr/>
          <p:nvPr/>
        </p:nvGrpSpPr>
        <p:grpSpPr>
          <a:xfrm>
            <a:off x="777788" y="2771525"/>
            <a:ext cx="1644049" cy="3578632"/>
            <a:chOff x="524676" y="1355549"/>
            <a:chExt cx="2155526" cy="4691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1A45E2-878F-C342-A464-606E62D0774C}"/>
                </a:ext>
              </a:extLst>
            </p:cNvPr>
            <p:cNvSpPr txBox="1"/>
            <p:nvPr/>
          </p:nvSpPr>
          <p:spPr>
            <a:xfrm>
              <a:off x="524676" y="1355549"/>
              <a:ext cx="163608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Accelerometer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C8AF2F-62A0-744E-9B95-053D82F04859}"/>
                </a:ext>
              </a:extLst>
            </p:cNvPr>
            <p:cNvSpPr txBox="1"/>
            <p:nvPr/>
          </p:nvSpPr>
          <p:spPr>
            <a:xfrm>
              <a:off x="524676" y="1981863"/>
              <a:ext cx="186858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App Information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73D3F-B81D-854C-8A24-F4C0C6DCC455}"/>
                </a:ext>
              </a:extLst>
            </p:cNvPr>
            <p:cNvSpPr txBox="1"/>
            <p:nvPr/>
          </p:nvSpPr>
          <p:spPr>
            <a:xfrm>
              <a:off x="524676" y="2608177"/>
              <a:ext cx="14407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Battery State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5C3179-F56C-DC42-956B-A2C85797D50A}"/>
                </a:ext>
              </a:extLst>
            </p:cNvPr>
            <p:cNvSpPr txBox="1"/>
            <p:nvPr/>
          </p:nvSpPr>
          <p:spPr>
            <a:xfrm>
              <a:off x="524676" y="3234491"/>
              <a:ext cx="109927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Clipboard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A2EAA0-A3C7-4943-BE77-5B229442064C}"/>
                </a:ext>
              </a:extLst>
            </p:cNvPr>
            <p:cNvSpPr txBox="1"/>
            <p:nvPr/>
          </p:nvSpPr>
          <p:spPr>
            <a:xfrm>
              <a:off x="524676" y="3860805"/>
              <a:ext cx="10257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Compass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9641D5-750B-6142-B84C-873B5B678BEB}"/>
                </a:ext>
              </a:extLst>
            </p:cNvPr>
            <p:cNvSpPr txBox="1"/>
            <p:nvPr/>
          </p:nvSpPr>
          <p:spPr>
            <a:xfrm>
              <a:off x="524676" y="4487119"/>
              <a:ext cx="13994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Connectivity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065370-44DB-CD4C-A2C9-AB9ABE6C1EAE}"/>
                </a:ext>
              </a:extLst>
            </p:cNvPr>
            <p:cNvSpPr txBox="1"/>
            <p:nvPr/>
          </p:nvSpPr>
          <p:spPr>
            <a:xfrm>
              <a:off x="524676" y="5113433"/>
              <a:ext cx="14877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Transfer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BD8EC-F5CA-084C-8E8C-921011A72AD3}"/>
                </a:ext>
              </a:extLst>
            </p:cNvPr>
            <p:cNvSpPr txBox="1"/>
            <p:nvPr/>
          </p:nvSpPr>
          <p:spPr>
            <a:xfrm>
              <a:off x="524676" y="5739746"/>
              <a:ext cx="215552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Device Information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A77BBE-C9AC-2F49-AD01-9288876CCD07}"/>
              </a:ext>
            </a:extLst>
          </p:cNvPr>
          <p:cNvGrpSpPr/>
          <p:nvPr/>
        </p:nvGrpSpPr>
        <p:grpSpPr>
          <a:xfrm>
            <a:off x="4831173" y="2758304"/>
            <a:ext cx="1713111" cy="3536140"/>
            <a:chOff x="4831173" y="1713895"/>
            <a:chExt cx="2246074" cy="46362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4494DB-D904-5749-83F6-A4134F4DDD39}"/>
                </a:ext>
              </a:extLst>
            </p:cNvPr>
            <p:cNvSpPr txBox="1"/>
            <p:nvPr/>
          </p:nvSpPr>
          <p:spPr>
            <a:xfrm>
              <a:off x="4882479" y="1713895"/>
              <a:ext cx="219476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File System Helpers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58733-96F1-8F4C-9CF8-8207DFCB4EA2}"/>
                </a:ext>
              </a:extLst>
            </p:cNvPr>
            <p:cNvSpPr txBox="1"/>
            <p:nvPr/>
          </p:nvSpPr>
          <p:spPr>
            <a:xfrm>
              <a:off x="4882479" y="2340209"/>
              <a:ext cx="60593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Email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EF9085-BBCC-6D42-AEA8-591510D2AA8C}"/>
                </a:ext>
              </a:extLst>
            </p:cNvPr>
            <p:cNvSpPr txBox="1"/>
            <p:nvPr/>
          </p:nvSpPr>
          <p:spPr>
            <a:xfrm>
              <a:off x="4882479" y="2966523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9EFD2A-FF15-A74C-8635-B2C5F2C165B0}"/>
                </a:ext>
              </a:extLst>
            </p:cNvPr>
            <p:cNvSpPr txBox="1"/>
            <p:nvPr/>
          </p:nvSpPr>
          <p:spPr>
            <a:xfrm>
              <a:off x="4831173" y="2966522"/>
              <a:ext cx="124072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Geocoding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1E7C78-97B9-4C4C-A450-24BD9840F4B5}"/>
                </a:ext>
              </a:extLst>
            </p:cNvPr>
            <p:cNvSpPr txBox="1"/>
            <p:nvPr/>
          </p:nvSpPr>
          <p:spPr>
            <a:xfrm>
              <a:off x="4882479" y="3592837"/>
              <a:ext cx="13689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Geolocation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2ACC51-D13A-F64D-B398-C3D17A6416F7}"/>
                </a:ext>
              </a:extLst>
            </p:cNvPr>
            <p:cNvSpPr txBox="1"/>
            <p:nvPr/>
          </p:nvSpPr>
          <p:spPr>
            <a:xfrm>
              <a:off x="4882479" y="4219151"/>
              <a:ext cx="119705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Gyroscope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666EDC-42F5-8843-957D-3D56A449D592}"/>
                </a:ext>
              </a:extLst>
            </p:cNvPr>
            <p:cNvSpPr txBox="1"/>
            <p:nvPr/>
          </p:nvSpPr>
          <p:spPr>
            <a:xfrm>
              <a:off x="4882479" y="4845465"/>
              <a:ext cx="16920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Magnetometer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12D81F-F9EE-D74A-9915-711D1195350E}"/>
                </a:ext>
              </a:extLst>
            </p:cNvPr>
            <p:cNvSpPr txBox="1"/>
            <p:nvPr/>
          </p:nvSpPr>
          <p:spPr>
            <a:xfrm>
              <a:off x="4882479" y="5471778"/>
              <a:ext cx="159960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Open Browser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337249-EC24-9446-BB01-DB45BF6CAAEA}"/>
                </a:ext>
              </a:extLst>
            </p:cNvPr>
            <p:cNvSpPr txBox="1"/>
            <p:nvPr/>
          </p:nvSpPr>
          <p:spPr>
            <a:xfrm>
              <a:off x="4831173" y="6042379"/>
              <a:ext cx="1450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Phone Dialer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15A4277-C19C-ED48-8D0B-BCBCAE3FAA67}"/>
              </a:ext>
            </a:extLst>
          </p:cNvPr>
          <p:cNvGrpSpPr/>
          <p:nvPr/>
        </p:nvGrpSpPr>
        <p:grpSpPr>
          <a:xfrm>
            <a:off x="8872250" y="2771526"/>
            <a:ext cx="1387688" cy="3100934"/>
            <a:chOff x="8868420" y="1662966"/>
            <a:chExt cx="1819409" cy="40656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C7A7FA-19B7-DC4F-9A8A-F89A241E16B1}"/>
                </a:ext>
              </a:extLst>
            </p:cNvPr>
            <p:cNvSpPr txBox="1"/>
            <p:nvPr/>
          </p:nvSpPr>
          <p:spPr>
            <a:xfrm>
              <a:off x="8868420" y="1662966"/>
              <a:ext cx="130926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Preferences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7DD745-6050-6A49-B82E-3A6FC496537F}"/>
                </a:ext>
              </a:extLst>
            </p:cNvPr>
            <p:cNvSpPr txBox="1"/>
            <p:nvPr/>
          </p:nvSpPr>
          <p:spPr>
            <a:xfrm>
              <a:off x="8868420" y="2289280"/>
              <a:ext cx="128701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Screen lock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DC8BF7-25A1-EC46-A147-FC21BF08BBC2}"/>
                </a:ext>
              </a:extLst>
            </p:cNvPr>
            <p:cNvSpPr txBox="1"/>
            <p:nvPr/>
          </p:nvSpPr>
          <p:spPr>
            <a:xfrm>
              <a:off x="8868420" y="2915594"/>
              <a:ext cx="16951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Secure Storage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B7F6FA-2613-C543-9F35-3891AD28BDBE}"/>
                </a:ext>
              </a:extLst>
            </p:cNvPr>
            <p:cNvSpPr txBox="1"/>
            <p:nvPr/>
          </p:nvSpPr>
          <p:spPr>
            <a:xfrm>
              <a:off x="8868420" y="3541908"/>
              <a:ext cx="5033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SMS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5E761F-25F1-CE4B-A824-DDB1BFBF5DFE}"/>
                </a:ext>
              </a:extLst>
            </p:cNvPr>
            <p:cNvSpPr txBox="1"/>
            <p:nvPr/>
          </p:nvSpPr>
          <p:spPr>
            <a:xfrm>
              <a:off x="8868420" y="4168222"/>
              <a:ext cx="164352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Text to Speech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7FF46D-EDCE-0747-A53C-04AA60AC8882}"/>
                </a:ext>
              </a:extLst>
            </p:cNvPr>
            <p:cNvSpPr txBox="1"/>
            <p:nvPr/>
          </p:nvSpPr>
          <p:spPr>
            <a:xfrm>
              <a:off x="8868420" y="4794536"/>
              <a:ext cx="181940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Version tracking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CFBEF2-5CD3-6247-A63B-4E3872A53618}"/>
                </a:ext>
              </a:extLst>
            </p:cNvPr>
            <p:cNvSpPr txBox="1"/>
            <p:nvPr/>
          </p:nvSpPr>
          <p:spPr>
            <a:xfrm>
              <a:off x="8868420" y="5420849"/>
              <a:ext cx="81073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Vibrate</a:t>
              </a:r>
            </a:p>
          </p:txBody>
        </p: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37B9EE9D-41B9-B246-AD43-3D53B681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 dirty="0"/>
              <a:t>Xamarin Essentials</a:t>
            </a:r>
            <a:br>
              <a:rPr lang="en-US" dirty="0"/>
            </a:br>
            <a:r>
              <a:rPr lang="en-US" sz="2000" b="0" dirty="0"/>
              <a:t>A kit of essential cross platform APIs for your mobile apps – Native Android, Native iOS or Forms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F030B4-5CE3-2046-AB7C-7428AF13AD6B}"/>
              </a:ext>
            </a:extLst>
          </p:cNvPr>
          <p:cNvGrpSpPr/>
          <p:nvPr/>
        </p:nvGrpSpPr>
        <p:grpSpPr>
          <a:xfrm>
            <a:off x="3989527" y="1739685"/>
            <a:ext cx="3435533" cy="514892"/>
            <a:chOff x="1125407" y="4176479"/>
            <a:chExt cx="9481982" cy="1421090"/>
          </a:xfrm>
        </p:grpSpPr>
        <p:pic>
          <p:nvPicPr>
            <p:cNvPr id="44" name="Picture 43" descr="Icon_A.pdf">
              <a:extLst>
                <a:ext uri="{FF2B5EF4-FFF2-40B4-BE49-F238E27FC236}">
                  <a16:creationId xmlns:a16="http://schemas.microsoft.com/office/drawing/2014/main" id="{3F272A1C-7FCE-6F46-9BBA-B79DC9E2C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407" y="4176480"/>
              <a:ext cx="1061431" cy="14210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B787B55-413A-8D47-96B9-CCCF64350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7039" y="4305705"/>
              <a:ext cx="1207292" cy="108055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6C9C6F8-7EC3-FE4A-A9A8-014D4EDD9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4532" y="4305705"/>
              <a:ext cx="1206330" cy="11916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C2F57B-BF45-FD40-8187-2EA0E8C9A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1063" y="4176480"/>
              <a:ext cx="1137969" cy="137538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3BF4D5B-7CD5-014E-B953-8343D0AB6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3500" y="4176479"/>
              <a:ext cx="1023889" cy="142108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61CA63-4A71-774B-ADDD-2A9D1072F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9233" y="4416765"/>
              <a:ext cx="1094067" cy="1080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541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65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6760F-5E50-4738-B859-33606516CB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186479"/>
          </a:xfrm>
        </p:spPr>
        <p:txBody>
          <a:bodyPr/>
          <a:lstStyle/>
          <a:p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Add real-time web functionalities easily with Azure and .NET Core</a:t>
            </a:r>
          </a:p>
          <a:p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Enable via “</a:t>
            </a:r>
            <a:r>
              <a:rPr lang="en-US" sz="2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services.AddSignalR</a:t>
            </a: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2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AddAzureSignalR</a:t>
            </a: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()”</a:t>
            </a:r>
          </a:p>
          <a:p>
            <a:endParaRPr lang="en-US" sz="2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B161-B4A4-4B14-8127-920836C4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</a:t>
            </a:r>
            <a:r>
              <a:rPr lang="en-US" err="1"/>
              <a:t>SignalR</a:t>
            </a:r>
            <a:r>
              <a:rPr lang="en-US"/>
              <a:t> Service GA Sept 24 @Ignite!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3CAF8-709B-4DA8-9A27-B21C6A6C6B40}"/>
              </a:ext>
            </a:extLst>
          </p:cNvPr>
          <p:cNvSpPr/>
          <p:nvPr/>
        </p:nvSpPr>
        <p:spPr>
          <a:xfrm>
            <a:off x="1858827" y="2427477"/>
            <a:ext cx="4388038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Fully managed 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27123-340F-40B6-A2A2-1AE8BCFDB57C}"/>
              </a:ext>
            </a:extLst>
          </p:cNvPr>
          <p:cNvSpPr/>
          <p:nvPr/>
        </p:nvSpPr>
        <p:spPr>
          <a:xfrm>
            <a:off x="1858826" y="2857901"/>
            <a:ext cx="535709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74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No more worries about 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capacity provisioning, scaling, or persistent connections</a:t>
            </a:r>
            <a:endParaRPr kumimoji="0" lang="en-US" sz="17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B772A-B98B-44D2-8A7A-87D76A5E893B}"/>
              </a:ext>
            </a:extLst>
          </p:cNvPr>
          <p:cNvGrpSpPr/>
          <p:nvPr/>
        </p:nvGrpSpPr>
        <p:grpSpPr>
          <a:xfrm>
            <a:off x="513396" y="2427477"/>
            <a:ext cx="1188720" cy="1188720"/>
            <a:chOff x="5457203" y="2847847"/>
            <a:chExt cx="1188720" cy="11887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6D6571-D539-46A4-A2FB-2A845FCFD525}"/>
                </a:ext>
              </a:extLst>
            </p:cNvPr>
            <p:cNvSpPr/>
            <p:nvPr/>
          </p:nvSpPr>
          <p:spPr>
            <a:xfrm>
              <a:off x="5457203" y="2847847"/>
              <a:ext cx="1188720" cy="1188720"/>
            </a:xfrm>
            <a:prstGeom prst="ellipse">
              <a:avLst/>
            </a:prstGeom>
            <a:noFill/>
            <a:ln w="28575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458EF3-57F4-4D6F-80B1-99DDD6D3CA99}"/>
                </a:ext>
              </a:extLst>
            </p:cNvPr>
            <p:cNvGrpSpPr/>
            <p:nvPr/>
          </p:nvGrpSpPr>
          <p:grpSpPr>
            <a:xfrm>
              <a:off x="5681258" y="3062959"/>
              <a:ext cx="740611" cy="670311"/>
              <a:chOff x="925504" y="5649085"/>
              <a:chExt cx="632624" cy="572574"/>
            </a:xfrm>
          </p:grpSpPr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9FAC9B3E-50C7-40E8-A95E-14E8F6462B3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5504" y="5682997"/>
                <a:ext cx="632624" cy="538662"/>
              </a:xfrm>
              <a:custGeom>
                <a:avLst/>
                <a:gdLst>
                  <a:gd name="T0" fmla="*/ 300 w 300"/>
                  <a:gd name="T1" fmla="*/ 201 h 255"/>
                  <a:gd name="T2" fmla="*/ 288 w 300"/>
                  <a:gd name="T3" fmla="*/ 210 h 255"/>
                  <a:gd name="T4" fmla="*/ 285 w 300"/>
                  <a:gd name="T5" fmla="*/ 214 h 255"/>
                  <a:gd name="T6" fmla="*/ 266 w 300"/>
                  <a:gd name="T7" fmla="*/ 230 h 255"/>
                  <a:gd name="T8" fmla="*/ 229 w 300"/>
                  <a:gd name="T9" fmla="*/ 245 h 255"/>
                  <a:gd name="T10" fmla="*/ 169 w 300"/>
                  <a:gd name="T11" fmla="*/ 253 h 255"/>
                  <a:gd name="T12" fmla="*/ 47 w 300"/>
                  <a:gd name="T13" fmla="*/ 231 h 255"/>
                  <a:gd name="T14" fmla="*/ 47 w 300"/>
                  <a:gd name="T15" fmla="*/ 186 h 255"/>
                  <a:gd name="T16" fmla="*/ 89 w 300"/>
                  <a:gd name="T17" fmla="*/ 168 h 255"/>
                  <a:gd name="T18" fmla="*/ 130 w 300"/>
                  <a:gd name="T19" fmla="*/ 171 h 255"/>
                  <a:gd name="T20" fmla="*/ 163 w 300"/>
                  <a:gd name="T21" fmla="*/ 174 h 255"/>
                  <a:gd name="T22" fmla="*/ 198 w 300"/>
                  <a:gd name="T23" fmla="*/ 169 h 255"/>
                  <a:gd name="T24" fmla="*/ 219 w 300"/>
                  <a:gd name="T25" fmla="*/ 182 h 255"/>
                  <a:gd name="T26" fmla="*/ 201 w 300"/>
                  <a:gd name="T27" fmla="*/ 195 h 255"/>
                  <a:gd name="T28" fmla="*/ 174 w 300"/>
                  <a:gd name="T29" fmla="*/ 194 h 255"/>
                  <a:gd name="T30" fmla="*/ 144 w 300"/>
                  <a:gd name="T31" fmla="*/ 202 h 255"/>
                  <a:gd name="T32" fmla="*/ 177 w 300"/>
                  <a:gd name="T33" fmla="*/ 217 h 255"/>
                  <a:gd name="T34" fmla="*/ 223 w 300"/>
                  <a:gd name="T35" fmla="*/ 218 h 255"/>
                  <a:gd name="T36" fmla="*/ 255 w 300"/>
                  <a:gd name="T37" fmla="*/ 209 h 255"/>
                  <a:gd name="T38" fmla="*/ 287 w 300"/>
                  <a:gd name="T39" fmla="*/ 193 h 255"/>
                  <a:gd name="T40" fmla="*/ 300 w 300"/>
                  <a:gd name="T41" fmla="*/ 201 h 255"/>
                  <a:gd name="T42" fmla="*/ 34 w 300"/>
                  <a:gd name="T43" fmla="*/ 173 h 255"/>
                  <a:gd name="T44" fmla="*/ 0 w 300"/>
                  <a:gd name="T45" fmla="*/ 173 h 255"/>
                  <a:gd name="T46" fmla="*/ 0 w 300"/>
                  <a:gd name="T47" fmla="*/ 240 h 255"/>
                  <a:gd name="T48" fmla="*/ 34 w 300"/>
                  <a:gd name="T49" fmla="*/ 240 h 255"/>
                  <a:gd name="T50" fmla="*/ 39 w 300"/>
                  <a:gd name="T51" fmla="*/ 235 h 255"/>
                  <a:gd name="T52" fmla="*/ 39 w 300"/>
                  <a:gd name="T53" fmla="*/ 177 h 255"/>
                  <a:gd name="T54" fmla="*/ 34 w 300"/>
                  <a:gd name="T55" fmla="*/ 173 h 255"/>
                  <a:gd name="T56" fmla="*/ 246 w 300"/>
                  <a:gd name="T57" fmla="*/ 24 h 255"/>
                  <a:gd name="T58" fmla="*/ 246 w 300"/>
                  <a:gd name="T59" fmla="*/ 147 h 255"/>
                  <a:gd name="T60" fmla="*/ 123 w 300"/>
                  <a:gd name="T61" fmla="*/ 147 h 255"/>
                  <a:gd name="T62" fmla="*/ 123 w 300"/>
                  <a:gd name="T63" fmla="*/ 122 h 255"/>
                  <a:gd name="T64" fmla="*/ 99 w 300"/>
                  <a:gd name="T65" fmla="*/ 122 h 255"/>
                  <a:gd name="T66" fmla="*/ 99 w 300"/>
                  <a:gd name="T67" fmla="*/ 0 h 255"/>
                  <a:gd name="T68" fmla="*/ 221 w 300"/>
                  <a:gd name="T69" fmla="*/ 0 h 255"/>
                  <a:gd name="T70" fmla="*/ 221 w 300"/>
                  <a:gd name="T71" fmla="*/ 24 h 255"/>
                  <a:gd name="T72" fmla="*/ 246 w 300"/>
                  <a:gd name="T73" fmla="*/ 24 h 255"/>
                  <a:gd name="T74" fmla="*/ 123 w 300"/>
                  <a:gd name="T75" fmla="*/ 116 h 255"/>
                  <a:gd name="T76" fmla="*/ 123 w 300"/>
                  <a:gd name="T77" fmla="*/ 24 h 255"/>
                  <a:gd name="T78" fmla="*/ 215 w 300"/>
                  <a:gd name="T79" fmla="*/ 24 h 255"/>
                  <a:gd name="T80" fmla="*/ 215 w 300"/>
                  <a:gd name="T81" fmla="*/ 6 h 255"/>
                  <a:gd name="T82" fmla="*/ 105 w 300"/>
                  <a:gd name="T83" fmla="*/ 6 h 255"/>
                  <a:gd name="T84" fmla="*/ 105 w 300"/>
                  <a:gd name="T85" fmla="*/ 116 h 255"/>
                  <a:gd name="T86" fmla="*/ 123 w 300"/>
                  <a:gd name="T87" fmla="*/ 116 h 255"/>
                  <a:gd name="T88" fmla="*/ 224 w 300"/>
                  <a:gd name="T89" fmla="*/ 85 h 255"/>
                  <a:gd name="T90" fmla="*/ 183 w 300"/>
                  <a:gd name="T91" fmla="*/ 56 h 255"/>
                  <a:gd name="T92" fmla="*/ 183 w 300"/>
                  <a:gd name="T93" fmla="*/ 76 h 255"/>
                  <a:gd name="T94" fmla="*/ 145 w 300"/>
                  <a:gd name="T95" fmla="*/ 76 h 255"/>
                  <a:gd name="T96" fmla="*/ 145 w 300"/>
                  <a:gd name="T97" fmla="*/ 94 h 255"/>
                  <a:gd name="T98" fmla="*/ 183 w 300"/>
                  <a:gd name="T99" fmla="*/ 94 h 255"/>
                  <a:gd name="T100" fmla="*/ 183 w 300"/>
                  <a:gd name="T101" fmla="*/ 115 h 255"/>
                  <a:gd name="T102" fmla="*/ 224 w 300"/>
                  <a:gd name="T103" fmla="*/ 8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0" h="255">
                    <a:moveTo>
                      <a:pt x="300" y="201"/>
                    </a:moveTo>
                    <a:cubicBezTo>
                      <a:pt x="300" y="201"/>
                      <a:pt x="299" y="202"/>
                      <a:pt x="288" y="210"/>
                    </a:cubicBezTo>
                    <a:cubicBezTo>
                      <a:pt x="288" y="210"/>
                      <a:pt x="286" y="214"/>
                      <a:pt x="285" y="214"/>
                    </a:cubicBezTo>
                    <a:cubicBezTo>
                      <a:pt x="280" y="218"/>
                      <a:pt x="275" y="223"/>
                      <a:pt x="266" y="230"/>
                    </a:cubicBezTo>
                    <a:cubicBezTo>
                      <a:pt x="257" y="231"/>
                      <a:pt x="238" y="240"/>
                      <a:pt x="229" y="245"/>
                    </a:cubicBezTo>
                    <a:cubicBezTo>
                      <a:pt x="212" y="244"/>
                      <a:pt x="187" y="248"/>
                      <a:pt x="169" y="253"/>
                    </a:cubicBezTo>
                    <a:cubicBezTo>
                      <a:pt x="143" y="249"/>
                      <a:pt x="140" y="255"/>
                      <a:pt x="47" y="231"/>
                    </a:cubicBezTo>
                    <a:cubicBezTo>
                      <a:pt x="47" y="231"/>
                      <a:pt x="47" y="194"/>
                      <a:pt x="47" y="186"/>
                    </a:cubicBezTo>
                    <a:cubicBezTo>
                      <a:pt x="64" y="182"/>
                      <a:pt x="69" y="171"/>
                      <a:pt x="89" y="168"/>
                    </a:cubicBezTo>
                    <a:cubicBezTo>
                      <a:pt x="103" y="166"/>
                      <a:pt x="116" y="167"/>
                      <a:pt x="130" y="171"/>
                    </a:cubicBezTo>
                    <a:cubicBezTo>
                      <a:pt x="139" y="174"/>
                      <a:pt x="148" y="176"/>
                      <a:pt x="163" y="174"/>
                    </a:cubicBezTo>
                    <a:cubicBezTo>
                      <a:pt x="176" y="173"/>
                      <a:pt x="181" y="169"/>
                      <a:pt x="198" y="169"/>
                    </a:cubicBezTo>
                    <a:cubicBezTo>
                      <a:pt x="209" y="169"/>
                      <a:pt x="220" y="176"/>
                      <a:pt x="219" y="182"/>
                    </a:cubicBezTo>
                    <a:cubicBezTo>
                      <a:pt x="219" y="188"/>
                      <a:pt x="208" y="194"/>
                      <a:pt x="201" y="195"/>
                    </a:cubicBezTo>
                    <a:cubicBezTo>
                      <a:pt x="185" y="195"/>
                      <a:pt x="189" y="194"/>
                      <a:pt x="174" y="194"/>
                    </a:cubicBezTo>
                    <a:cubicBezTo>
                      <a:pt x="156" y="194"/>
                      <a:pt x="155" y="197"/>
                      <a:pt x="144" y="202"/>
                    </a:cubicBezTo>
                    <a:cubicBezTo>
                      <a:pt x="155" y="205"/>
                      <a:pt x="162" y="209"/>
                      <a:pt x="177" y="217"/>
                    </a:cubicBezTo>
                    <a:cubicBezTo>
                      <a:pt x="193" y="215"/>
                      <a:pt x="209" y="217"/>
                      <a:pt x="223" y="218"/>
                    </a:cubicBezTo>
                    <a:cubicBezTo>
                      <a:pt x="235" y="215"/>
                      <a:pt x="241" y="210"/>
                      <a:pt x="255" y="209"/>
                    </a:cubicBezTo>
                    <a:cubicBezTo>
                      <a:pt x="264" y="202"/>
                      <a:pt x="276" y="191"/>
                      <a:pt x="287" y="193"/>
                    </a:cubicBezTo>
                    <a:cubicBezTo>
                      <a:pt x="293" y="194"/>
                      <a:pt x="300" y="201"/>
                      <a:pt x="300" y="201"/>
                    </a:cubicBezTo>
                    <a:close/>
                    <a:moveTo>
                      <a:pt x="34" y="173"/>
                    </a:moveTo>
                    <a:cubicBezTo>
                      <a:pt x="0" y="173"/>
                      <a:pt x="0" y="173"/>
                      <a:pt x="0" y="173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7" y="240"/>
                      <a:pt x="39" y="238"/>
                      <a:pt x="39" y="235"/>
                    </a:cubicBezTo>
                    <a:cubicBezTo>
                      <a:pt x="39" y="177"/>
                      <a:pt x="39" y="177"/>
                      <a:pt x="39" y="177"/>
                    </a:cubicBezTo>
                    <a:cubicBezTo>
                      <a:pt x="39" y="175"/>
                      <a:pt x="37" y="173"/>
                      <a:pt x="34" y="173"/>
                    </a:cubicBezTo>
                    <a:close/>
                    <a:moveTo>
                      <a:pt x="246" y="24"/>
                    </a:moveTo>
                    <a:cubicBezTo>
                      <a:pt x="246" y="147"/>
                      <a:pt x="246" y="147"/>
                      <a:pt x="246" y="147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123" y="122"/>
                      <a:pt x="123" y="122"/>
                      <a:pt x="123" y="122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24"/>
                      <a:pt x="221" y="24"/>
                      <a:pt x="221" y="24"/>
                    </a:cubicBezTo>
                    <a:lnTo>
                      <a:pt x="246" y="24"/>
                    </a:lnTo>
                    <a:close/>
                    <a:moveTo>
                      <a:pt x="123" y="116"/>
                    </a:moveTo>
                    <a:cubicBezTo>
                      <a:pt x="123" y="24"/>
                      <a:pt x="123" y="24"/>
                      <a:pt x="123" y="24"/>
                    </a:cubicBezTo>
                    <a:cubicBezTo>
                      <a:pt x="215" y="24"/>
                      <a:pt x="215" y="24"/>
                      <a:pt x="215" y="24"/>
                    </a:cubicBezTo>
                    <a:cubicBezTo>
                      <a:pt x="215" y="6"/>
                      <a:pt x="215" y="6"/>
                      <a:pt x="215" y="6"/>
                    </a:cubicBezTo>
                    <a:cubicBezTo>
                      <a:pt x="105" y="6"/>
                      <a:pt x="105" y="6"/>
                      <a:pt x="105" y="6"/>
                    </a:cubicBezTo>
                    <a:cubicBezTo>
                      <a:pt x="105" y="116"/>
                      <a:pt x="105" y="116"/>
                      <a:pt x="105" y="116"/>
                    </a:cubicBezTo>
                    <a:lnTo>
                      <a:pt x="123" y="116"/>
                    </a:lnTo>
                    <a:close/>
                    <a:moveTo>
                      <a:pt x="224" y="85"/>
                    </a:moveTo>
                    <a:cubicBezTo>
                      <a:pt x="183" y="56"/>
                      <a:pt x="183" y="56"/>
                      <a:pt x="183" y="56"/>
                    </a:cubicBezTo>
                    <a:cubicBezTo>
                      <a:pt x="183" y="76"/>
                      <a:pt x="183" y="76"/>
                      <a:pt x="183" y="76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5" y="94"/>
                      <a:pt x="145" y="94"/>
                      <a:pt x="145" y="94"/>
                    </a:cubicBezTo>
                    <a:cubicBezTo>
                      <a:pt x="183" y="94"/>
                      <a:pt x="183" y="94"/>
                      <a:pt x="183" y="94"/>
                    </a:cubicBezTo>
                    <a:cubicBezTo>
                      <a:pt x="183" y="115"/>
                      <a:pt x="183" y="115"/>
                      <a:pt x="183" y="115"/>
                    </a:cubicBezTo>
                    <a:lnTo>
                      <a:pt x="224" y="85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Pro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CB23F71-AD9C-4E89-B55C-A510641EC34C}"/>
                  </a:ext>
                </a:extLst>
              </p:cNvPr>
              <p:cNvSpPr/>
              <p:nvPr/>
            </p:nvSpPr>
            <p:spPr>
              <a:xfrm>
                <a:off x="1060255" y="5649085"/>
                <a:ext cx="460005" cy="3646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11">
                <a:extLst>
                  <a:ext uri="{FF2B5EF4-FFF2-40B4-BE49-F238E27FC236}">
                    <a16:creationId xmlns:a16="http://schemas.microsoft.com/office/drawing/2014/main" id="{15A9B56B-FB56-4811-85C3-546E1BDBED3B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1194117" y="5759983"/>
                <a:ext cx="342871" cy="221460"/>
              </a:xfrm>
              <a:custGeom>
                <a:avLst/>
                <a:gdLst>
                  <a:gd name="connsiteX0" fmla="*/ 93529 w 794079"/>
                  <a:gd name="connsiteY0" fmla="*/ 409985 h 512894"/>
                  <a:gd name="connsiteX1" fmla="*/ 57350 w 794079"/>
                  <a:gd name="connsiteY1" fmla="*/ 446163 h 512894"/>
                  <a:gd name="connsiteX2" fmla="*/ 93529 w 794079"/>
                  <a:gd name="connsiteY2" fmla="*/ 482342 h 512894"/>
                  <a:gd name="connsiteX3" fmla="*/ 129707 w 794079"/>
                  <a:gd name="connsiteY3" fmla="*/ 446163 h 512894"/>
                  <a:gd name="connsiteX4" fmla="*/ 93529 w 794079"/>
                  <a:gd name="connsiteY4" fmla="*/ 409985 h 512894"/>
                  <a:gd name="connsiteX5" fmla="*/ 22935 w 794079"/>
                  <a:gd name="connsiteY5" fmla="*/ 375286 h 512894"/>
                  <a:gd name="connsiteX6" fmla="*/ 771144 w 794079"/>
                  <a:gd name="connsiteY6" fmla="*/ 375286 h 512894"/>
                  <a:gd name="connsiteX7" fmla="*/ 794079 w 794079"/>
                  <a:gd name="connsiteY7" fmla="*/ 398221 h 512894"/>
                  <a:gd name="connsiteX8" fmla="*/ 794079 w 794079"/>
                  <a:gd name="connsiteY8" fmla="*/ 489959 h 512894"/>
                  <a:gd name="connsiteX9" fmla="*/ 771144 w 794079"/>
                  <a:gd name="connsiteY9" fmla="*/ 512894 h 512894"/>
                  <a:gd name="connsiteX10" fmla="*/ 22935 w 794079"/>
                  <a:gd name="connsiteY10" fmla="*/ 512894 h 512894"/>
                  <a:gd name="connsiteX11" fmla="*/ 0 w 794079"/>
                  <a:gd name="connsiteY11" fmla="*/ 489959 h 512894"/>
                  <a:gd name="connsiteX12" fmla="*/ 0 w 794079"/>
                  <a:gd name="connsiteY12" fmla="*/ 398221 h 512894"/>
                  <a:gd name="connsiteX13" fmla="*/ 22935 w 794079"/>
                  <a:gd name="connsiteY13" fmla="*/ 375286 h 512894"/>
                  <a:gd name="connsiteX14" fmla="*/ 93529 w 794079"/>
                  <a:gd name="connsiteY14" fmla="*/ 222341 h 512894"/>
                  <a:gd name="connsiteX15" fmla="*/ 57350 w 794079"/>
                  <a:gd name="connsiteY15" fmla="*/ 258520 h 512894"/>
                  <a:gd name="connsiteX16" fmla="*/ 93529 w 794079"/>
                  <a:gd name="connsiteY16" fmla="*/ 294699 h 512894"/>
                  <a:gd name="connsiteX17" fmla="*/ 129707 w 794079"/>
                  <a:gd name="connsiteY17" fmla="*/ 258520 h 512894"/>
                  <a:gd name="connsiteX18" fmla="*/ 93529 w 794079"/>
                  <a:gd name="connsiteY18" fmla="*/ 222341 h 512894"/>
                  <a:gd name="connsiteX19" fmla="*/ 22935 w 794079"/>
                  <a:gd name="connsiteY19" fmla="*/ 187643 h 512894"/>
                  <a:gd name="connsiteX20" fmla="*/ 771144 w 794079"/>
                  <a:gd name="connsiteY20" fmla="*/ 187643 h 512894"/>
                  <a:gd name="connsiteX21" fmla="*/ 794079 w 794079"/>
                  <a:gd name="connsiteY21" fmla="*/ 210578 h 512894"/>
                  <a:gd name="connsiteX22" fmla="*/ 794079 w 794079"/>
                  <a:gd name="connsiteY22" fmla="*/ 302316 h 512894"/>
                  <a:gd name="connsiteX23" fmla="*/ 771144 w 794079"/>
                  <a:gd name="connsiteY23" fmla="*/ 325251 h 512894"/>
                  <a:gd name="connsiteX24" fmla="*/ 22935 w 794079"/>
                  <a:gd name="connsiteY24" fmla="*/ 325251 h 512894"/>
                  <a:gd name="connsiteX25" fmla="*/ 0 w 794079"/>
                  <a:gd name="connsiteY25" fmla="*/ 302316 h 512894"/>
                  <a:gd name="connsiteX26" fmla="*/ 0 w 794079"/>
                  <a:gd name="connsiteY26" fmla="*/ 210578 h 512894"/>
                  <a:gd name="connsiteX27" fmla="*/ 22935 w 794079"/>
                  <a:gd name="connsiteY27" fmla="*/ 187643 h 512894"/>
                  <a:gd name="connsiteX28" fmla="*/ 93529 w 794079"/>
                  <a:gd name="connsiteY28" fmla="*/ 34698 h 512894"/>
                  <a:gd name="connsiteX29" fmla="*/ 57350 w 794079"/>
                  <a:gd name="connsiteY29" fmla="*/ 70877 h 512894"/>
                  <a:gd name="connsiteX30" fmla="*/ 93529 w 794079"/>
                  <a:gd name="connsiteY30" fmla="*/ 107056 h 512894"/>
                  <a:gd name="connsiteX31" fmla="*/ 129707 w 794079"/>
                  <a:gd name="connsiteY31" fmla="*/ 70877 h 512894"/>
                  <a:gd name="connsiteX32" fmla="*/ 93529 w 794079"/>
                  <a:gd name="connsiteY32" fmla="*/ 34698 h 512894"/>
                  <a:gd name="connsiteX33" fmla="*/ 22935 w 794079"/>
                  <a:gd name="connsiteY33" fmla="*/ 0 h 512894"/>
                  <a:gd name="connsiteX34" fmla="*/ 771144 w 794079"/>
                  <a:gd name="connsiteY34" fmla="*/ 0 h 512894"/>
                  <a:gd name="connsiteX35" fmla="*/ 794079 w 794079"/>
                  <a:gd name="connsiteY35" fmla="*/ 22935 h 512894"/>
                  <a:gd name="connsiteX36" fmla="*/ 794079 w 794079"/>
                  <a:gd name="connsiteY36" fmla="*/ 114673 h 512894"/>
                  <a:gd name="connsiteX37" fmla="*/ 771144 w 794079"/>
                  <a:gd name="connsiteY37" fmla="*/ 137608 h 512894"/>
                  <a:gd name="connsiteX38" fmla="*/ 22935 w 794079"/>
                  <a:gd name="connsiteY38" fmla="*/ 137608 h 512894"/>
                  <a:gd name="connsiteX39" fmla="*/ 0 w 794079"/>
                  <a:gd name="connsiteY39" fmla="*/ 114673 h 512894"/>
                  <a:gd name="connsiteX40" fmla="*/ 0 w 794079"/>
                  <a:gd name="connsiteY40" fmla="*/ 22935 h 512894"/>
                  <a:gd name="connsiteX41" fmla="*/ 22935 w 794079"/>
                  <a:gd name="connsiteY41" fmla="*/ 0 h 512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4079" h="512894">
                    <a:moveTo>
                      <a:pt x="93529" y="409985"/>
                    </a:moveTo>
                    <a:cubicBezTo>
                      <a:pt x="73548" y="409985"/>
                      <a:pt x="57350" y="426182"/>
                      <a:pt x="57350" y="446163"/>
                    </a:cubicBezTo>
                    <a:cubicBezTo>
                      <a:pt x="57350" y="466144"/>
                      <a:pt x="73548" y="482342"/>
                      <a:pt x="93529" y="482342"/>
                    </a:cubicBezTo>
                    <a:cubicBezTo>
                      <a:pt x="113510" y="482342"/>
                      <a:pt x="129707" y="466144"/>
                      <a:pt x="129707" y="446163"/>
                    </a:cubicBezTo>
                    <a:cubicBezTo>
                      <a:pt x="129707" y="426182"/>
                      <a:pt x="113510" y="409985"/>
                      <a:pt x="93529" y="409985"/>
                    </a:cubicBezTo>
                    <a:close/>
                    <a:moveTo>
                      <a:pt x="22935" y="375286"/>
                    </a:moveTo>
                    <a:lnTo>
                      <a:pt x="771144" y="375286"/>
                    </a:lnTo>
                    <a:cubicBezTo>
                      <a:pt x="783811" y="375286"/>
                      <a:pt x="794079" y="385555"/>
                      <a:pt x="794079" y="398221"/>
                    </a:cubicBezTo>
                    <a:lnTo>
                      <a:pt x="794079" y="489959"/>
                    </a:lnTo>
                    <a:cubicBezTo>
                      <a:pt x="794079" y="502626"/>
                      <a:pt x="783811" y="512894"/>
                      <a:pt x="771144" y="512894"/>
                    </a:cubicBezTo>
                    <a:lnTo>
                      <a:pt x="22935" y="512894"/>
                    </a:lnTo>
                    <a:cubicBezTo>
                      <a:pt x="10269" y="512894"/>
                      <a:pt x="0" y="502626"/>
                      <a:pt x="0" y="489959"/>
                    </a:cubicBezTo>
                    <a:lnTo>
                      <a:pt x="0" y="398221"/>
                    </a:lnTo>
                    <a:cubicBezTo>
                      <a:pt x="0" y="385555"/>
                      <a:pt x="10269" y="375286"/>
                      <a:pt x="22935" y="375286"/>
                    </a:cubicBezTo>
                    <a:close/>
                    <a:moveTo>
                      <a:pt x="93529" y="222341"/>
                    </a:moveTo>
                    <a:cubicBezTo>
                      <a:pt x="73548" y="222341"/>
                      <a:pt x="57350" y="238539"/>
                      <a:pt x="57350" y="258520"/>
                    </a:cubicBezTo>
                    <a:cubicBezTo>
                      <a:pt x="57350" y="278501"/>
                      <a:pt x="73548" y="294699"/>
                      <a:pt x="93529" y="294699"/>
                    </a:cubicBezTo>
                    <a:cubicBezTo>
                      <a:pt x="113510" y="294699"/>
                      <a:pt x="129707" y="278501"/>
                      <a:pt x="129707" y="258520"/>
                    </a:cubicBezTo>
                    <a:cubicBezTo>
                      <a:pt x="129707" y="238539"/>
                      <a:pt x="113510" y="222341"/>
                      <a:pt x="93529" y="222341"/>
                    </a:cubicBezTo>
                    <a:close/>
                    <a:moveTo>
                      <a:pt x="22935" y="187643"/>
                    </a:moveTo>
                    <a:lnTo>
                      <a:pt x="771144" y="187643"/>
                    </a:lnTo>
                    <a:cubicBezTo>
                      <a:pt x="783811" y="187643"/>
                      <a:pt x="794079" y="197911"/>
                      <a:pt x="794079" y="210578"/>
                    </a:cubicBezTo>
                    <a:lnTo>
                      <a:pt x="794079" y="302316"/>
                    </a:lnTo>
                    <a:cubicBezTo>
                      <a:pt x="794079" y="314982"/>
                      <a:pt x="783811" y="325251"/>
                      <a:pt x="771144" y="325251"/>
                    </a:cubicBezTo>
                    <a:lnTo>
                      <a:pt x="22935" y="325251"/>
                    </a:lnTo>
                    <a:cubicBezTo>
                      <a:pt x="10269" y="325251"/>
                      <a:pt x="0" y="314982"/>
                      <a:pt x="0" y="302316"/>
                    </a:cubicBezTo>
                    <a:lnTo>
                      <a:pt x="0" y="210578"/>
                    </a:lnTo>
                    <a:cubicBezTo>
                      <a:pt x="0" y="197911"/>
                      <a:pt x="10269" y="187643"/>
                      <a:pt x="22935" y="187643"/>
                    </a:cubicBezTo>
                    <a:close/>
                    <a:moveTo>
                      <a:pt x="93529" y="34698"/>
                    </a:moveTo>
                    <a:cubicBezTo>
                      <a:pt x="73548" y="34698"/>
                      <a:pt x="57350" y="50896"/>
                      <a:pt x="57350" y="70877"/>
                    </a:cubicBezTo>
                    <a:cubicBezTo>
                      <a:pt x="57350" y="90858"/>
                      <a:pt x="73548" y="107056"/>
                      <a:pt x="93529" y="107056"/>
                    </a:cubicBezTo>
                    <a:cubicBezTo>
                      <a:pt x="113510" y="107056"/>
                      <a:pt x="129707" y="90858"/>
                      <a:pt x="129707" y="70877"/>
                    </a:cubicBezTo>
                    <a:cubicBezTo>
                      <a:pt x="129707" y="50896"/>
                      <a:pt x="113510" y="34698"/>
                      <a:pt x="93529" y="34698"/>
                    </a:cubicBezTo>
                    <a:close/>
                    <a:moveTo>
                      <a:pt x="22935" y="0"/>
                    </a:moveTo>
                    <a:lnTo>
                      <a:pt x="771144" y="0"/>
                    </a:lnTo>
                    <a:cubicBezTo>
                      <a:pt x="783811" y="0"/>
                      <a:pt x="794079" y="10268"/>
                      <a:pt x="794079" y="22935"/>
                    </a:cubicBezTo>
                    <a:lnTo>
                      <a:pt x="794079" y="114673"/>
                    </a:lnTo>
                    <a:cubicBezTo>
                      <a:pt x="794079" y="127339"/>
                      <a:pt x="783811" y="137608"/>
                      <a:pt x="771144" y="137608"/>
                    </a:cubicBezTo>
                    <a:lnTo>
                      <a:pt x="22935" y="137608"/>
                    </a:lnTo>
                    <a:cubicBezTo>
                      <a:pt x="10269" y="137608"/>
                      <a:pt x="0" y="127339"/>
                      <a:pt x="0" y="114673"/>
                    </a:cubicBezTo>
                    <a:lnTo>
                      <a:pt x="0" y="22935"/>
                    </a:lnTo>
                    <a:cubicBezTo>
                      <a:pt x="0" y="10268"/>
                      <a:pt x="10269" y="0"/>
                      <a:pt x="22935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8" tIns="109719" rIns="137148" bIns="10971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26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C048FE3-8C57-49FC-BA7B-22C71EE1D52A}"/>
              </a:ext>
            </a:extLst>
          </p:cNvPr>
          <p:cNvSpPr/>
          <p:nvPr/>
        </p:nvSpPr>
        <p:spPr>
          <a:xfrm>
            <a:off x="1858826" y="4511711"/>
            <a:ext cx="558114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74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 ASP.NET Core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SignalR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build real-time experiences such as chat, stock tickers, live dashboards, and instant broadcasting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0FD2A6-4FEE-4A05-8D40-A208F0511F0B}"/>
              </a:ext>
            </a:extLst>
          </p:cNvPr>
          <p:cNvGrpSpPr/>
          <p:nvPr/>
        </p:nvGrpSpPr>
        <p:grpSpPr>
          <a:xfrm>
            <a:off x="848527" y="4441420"/>
            <a:ext cx="518458" cy="424731"/>
            <a:chOff x="1200453" y="4307032"/>
            <a:chExt cx="421817" cy="3319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E5C1AA-95F0-4146-9D69-520FA80B5C88}"/>
                </a:ext>
              </a:extLst>
            </p:cNvPr>
            <p:cNvSpPr txBox="1"/>
            <p:nvPr/>
          </p:nvSpPr>
          <p:spPr>
            <a:xfrm>
              <a:off x="1239230" y="4359730"/>
              <a:ext cx="344265" cy="156363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howcard Gothic" panose="04020904020102020604" pitchFamily="82" charset="0"/>
                  <a:ea typeface="+mn-ea"/>
                  <a:cs typeface="Shruti" panose="020B0502040204020203" pitchFamily="34" charset="0"/>
                </a:rPr>
                <a:t>&lt;/&gt;</a:t>
              </a:r>
            </a:p>
          </p:txBody>
        </p:sp>
        <p:sp>
          <p:nvSpPr>
            <p:cNvPr id="18" name="Freeform 127">
              <a:extLst>
                <a:ext uri="{FF2B5EF4-FFF2-40B4-BE49-F238E27FC236}">
                  <a16:creationId xmlns:a16="http://schemas.microsoft.com/office/drawing/2014/main" id="{47D5FED8-5334-44F7-AEE6-9CE3811D8082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200453" y="4307032"/>
              <a:ext cx="421817" cy="331969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solidFill>
                <a:srgbClr val="0078D7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8" tIns="109719" rIns="137148" bIns="1097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26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91135DA-CC5D-4810-ADD8-8F41144E9619}"/>
              </a:ext>
            </a:extLst>
          </p:cNvPr>
          <p:cNvSpPr/>
          <p:nvPr/>
        </p:nvSpPr>
        <p:spPr>
          <a:xfrm>
            <a:off x="513396" y="4059425"/>
            <a:ext cx="1188720" cy="1188720"/>
          </a:xfrm>
          <a:prstGeom prst="ellipse">
            <a:avLst/>
          </a:prstGeom>
          <a:noFill/>
          <a:ln w="28575">
            <a:solidFill>
              <a:srgbClr val="0078D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BF3ABC-3EDC-419D-B57F-E61A927AF295}"/>
              </a:ext>
            </a:extLst>
          </p:cNvPr>
          <p:cNvSpPr/>
          <p:nvPr/>
        </p:nvSpPr>
        <p:spPr>
          <a:xfrm>
            <a:off x="1858827" y="4035146"/>
            <a:ext cx="4388038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Native </a:t>
            </a:r>
            <a:r>
              <a:rPr kumimoji="0" lang="en-US" sz="2100" b="0" i="0" u="none" strike="noStrike" kern="1200" cap="none" spc="0" normalizeH="0" baseline="0" noProof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SignalR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development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E6DE24A-A715-43B2-9A92-F981F87E012F}"/>
              </a:ext>
            </a:extLst>
          </p:cNvPr>
          <p:cNvSpPr/>
          <p:nvPr/>
        </p:nvSpPr>
        <p:spPr>
          <a:xfrm>
            <a:off x="7984451" y="2269929"/>
            <a:ext cx="3155634" cy="3118945"/>
          </a:xfrm>
          <a:custGeom>
            <a:avLst/>
            <a:gdLst>
              <a:gd name="connsiteX0" fmla="*/ 1787857 w 3575714"/>
              <a:gd name="connsiteY0" fmla="*/ 0 h 3575714"/>
              <a:gd name="connsiteX1" fmla="*/ 3575714 w 3575714"/>
              <a:gd name="connsiteY1" fmla="*/ 1787857 h 3575714"/>
              <a:gd name="connsiteX2" fmla="*/ 2925100 w 3575714"/>
              <a:gd name="connsiteY2" fmla="*/ 3167455 h 3575714"/>
              <a:gd name="connsiteX3" fmla="*/ 2813407 w 3575714"/>
              <a:gd name="connsiteY3" fmla="*/ 3250977 h 3575714"/>
              <a:gd name="connsiteX4" fmla="*/ 2166450 w 3575714"/>
              <a:gd name="connsiteY4" fmla="*/ 2605650 h 3575714"/>
              <a:gd name="connsiteX5" fmla="*/ 2234550 w 3575714"/>
              <a:gd name="connsiteY5" fmla="*/ 2599092 h 3575714"/>
              <a:gd name="connsiteX6" fmla="*/ 2922894 w 3575714"/>
              <a:gd name="connsiteY6" fmla="*/ 1792406 h 3575714"/>
              <a:gd name="connsiteX7" fmla="*/ 2234550 w 3575714"/>
              <a:gd name="connsiteY7" fmla="*/ 985720 h 3575714"/>
              <a:gd name="connsiteX8" fmla="*/ 2182203 w 3575714"/>
              <a:gd name="connsiteY8" fmla="*/ 978089 h 3575714"/>
              <a:gd name="connsiteX9" fmla="*/ 2114336 w 3575714"/>
              <a:gd name="connsiteY9" fmla="*/ 978089 h 3575714"/>
              <a:gd name="connsiteX10" fmla="*/ 1936191 w 3575714"/>
              <a:gd name="connsiteY10" fmla="*/ 978089 h 3575714"/>
              <a:gd name="connsiteX11" fmla="*/ 1456523 w 3575714"/>
              <a:gd name="connsiteY11" fmla="*/ 978089 h 3575714"/>
              <a:gd name="connsiteX12" fmla="*/ 1456523 w 3575714"/>
              <a:gd name="connsiteY12" fmla="*/ 663536 h 3575714"/>
              <a:gd name="connsiteX13" fmla="*/ 1136422 w 3575714"/>
              <a:gd name="connsiteY13" fmla="*/ 978089 h 3575714"/>
              <a:gd name="connsiteX14" fmla="*/ 1135807 w 3575714"/>
              <a:gd name="connsiteY14" fmla="*/ 978089 h 3575714"/>
              <a:gd name="connsiteX15" fmla="*/ 647534 w 3575714"/>
              <a:gd name="connsiteY15" fmla="*/ 1466362 h 3575714"/>
              <a:gd name="connsiteX16" fmla="*/ 2114336 w 3575714"/>
              <a:gd name="connsiteY16" fmla="*/ 1466362 h 3575714"/>
              <a:gd name="connsiteX17" fmla="*/ 2114336 w 3575714"/>
              <a:gd name="connsiteY17" fmla="*/ 1465899 h 3575714"/>
              <a:gd name="connsiteX18" fmla="*/ 2170041 w 3575714"/>
              <a:gd name="connsiteY18" fmla="*/ 1471515 h 3575714"/>
              <a:gd name="connsiteX19" fmla="*/ 2431575 w 3575714"/>
              <a:gd name="connsiteY19" fmla="*/ 1792406 h 3575714"/>
              <a:gd name="connsiteX20" fmla="*/ 2104029 w 3575714"/>
              <a:gd name="connsiteY20" fmla="*/ 2119952 h 3575714"/>
              <a:gd name="connsiteX21" fmla="*/ 1680331 w 3575714"/>
              <a:gd name="connsiteY21" fmla="*/ 2119952 h 3575714"/>
              <a:gd name="connsiteX22" fmla="*/ 1468804 w 3575714"/>
              <a:gd name="connsiteY22" fmla="*/ 2616480 h 3575714"/>
              <a:gd name="connsiteX23" fmla="*/ 2341728 w 3575714"/>
              <a:gd name="connsiteY23" fmla="*/ 3487204 h 3575714"/>
              <a:gd name="connsiteX24" fmla="*/ 2319511 w 3575714"/>
              <a:gd name="connsiteY24" fmla="*/ 3495336 h 3575714"/>
              <a:gd name="connsiteX25" fmla="*/ 1787857 w 3575714"/>
              <a:gd name="connsiteY25" fmla="*/ 3575714 h 3575714"/>
              <a:gd name="connsiteX26" fmla="*/ 0 w 3575714"/>
              <a:gd name="connsiteY26" fmla="*/ 1787857 h 3575714"/>
              <a:gd name="connsiteX27" fmla="*/ 1787857 w 3575714"/>
              <a:gd name="connsiteY27" fmla="*/ 0 h 35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75714" h="3575714">
                <a:moveTo>
                  <a:pt x="1787857" y="0"/>
                </a:moveTo>
                <a:cubicBezTo>
                  <a:pt x="2775263" y="0"/>
                  <a:pt x="3575714" y="800451"/>
                  <a:pt x="3575714" y="1787857"/>
                </a:cubicBezTo>
                <a:cubicBezTo>
                  <a:pt x="3575714" y="2343273"/>
                  <a:pt x="3322447" y="2839535"/>
                  <a:pt x="2925100" y="3167455"/>
                </a:cubicBezTo>
                <a:lnTo>
                  <a:pt x="2813407" y="3250977"/>
                </a:lnTo>
                <a:lnTo>
                  <a:pt x="2166450" y="2605650"/>
                </a:lnTo>
                <a:lnTo>
                  <a:pt x="2234550" y="2599092"/>
                </a:lnTo>
                <a:cubicBezTo>
                  <a:pt x="2627388" y="2522312"/>
                  <a:pt x="2922894" y="2190321"/>
                  <a:pt x="2922894" y="1792406"/>
                </a:cubicBezTo>
                <a:cubicBezTo>
                  <a:pt x="2922894" y="1394491"/>
                  <a:pt x="2627388" y="1062500"/>
                  <a:pt x="2234550" y="985720"/>
                </a:cubicBezTo>
                <a:lnTo>
                  <a:pt x="2182203" y="978089"/>
                </a:lnTo>
                <a:lnTo>
                  <a:pt x="2114336" y="978089"/>
                </a:lnTo>
                <a:lnTo>
                  <a:pt x="1936191" y="978089"/>
                </a:lnTo>
                <a:lnTo>
                  <a:pt x="1456523" y="978089"/>
                </a:lnTo>
                <a:lnTo>
                  <a:pt x="1456523" y="663536"/>
                </a:lnTo>
                <a:lnTo>
                  <a:pt x="1136422" y="978089"/>
                </a:lnTo>
                <a:lnTo>
                  <a:pt x="1135807" y="978089"/>
                </a:lnTo>
                <a:lnTo>
                  <a:pt x="647534" y="1466362"/>
                </a:lnTo>
                <a:lnTo>
                  <a:pt x="2114336" y="1466362"/>
                </a:lnTo>
                <a:lnTo>
                  <a:pt x="2114336" y="1465899"/>
                </a:lnTo>
                <a:lnTo>
                  <a:pt x="2170041" y="1471515"/>
                </a:lnTo>
                <a:cubicBezTo>
                  <a:pt x="2319299" y="1502057"/>
                  <a:pt x="2431575" y="1634120"/>
                  <a:pt x="2431575" y="1792406"/>
                </a:cubicBezTo>
                <a:cubicBezTo>
                  <a:pt x="2431575" y="1973305"/>
                  <a:pt x="2284928" y="2119952"/>
                  <a:pt x="2104029" y="2119952"/>
                </a:cubicBezTo>
                <a:lnTo>
                  <a:pt x="1680331" y="2119952"/>
                </a:lnTo>
                <a:lnTo>
                  <a:pt x="1468804" y="2616480"/>
                </a:lnTo>
                <a:lnTo>
                  <a:pt x="2341728" y="3487204"/>
                </a:lnTo>
                <a:lnTo>
                  <a:pt x="2319511" y="3495336"/>
                </a:lnTo>
                <a:cubicBezTo>
                  <a:pt x="2151562" y="3547573"/>
                  <a:pt x="1972996" y="3575714"/>
                  <a:pt x="1787857" y="3575714"/>
                </a:cubicBezTo>
                <a:cubicBezTo>
                  <a:pt x="800451" y="3575714"/>
                  <a:pt x="0" y="2775263"/>
                  <a:pt x="0" y="1787857"/>
                </a:cubicBezTo>
                <a:cubicBezTo>
                  <a:pt x="0" y="800451"/>
                  <a:pt x="800451" y="0"/>
                  <a:pt x="1787857" y="0"/>
                </a:cubicBezTo>
                <a:close/>
              </a:path>
            </a:pathLst>
          </a:custGeom>
          <a:solidFill>
            <a:srgbClr val="00A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6095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.NET Core 2.1</a:t>
            </a:r>
          </a:p>
        </p:txBody>
      </p:sp>
    </p:spTree>
    <p:extLst>
      <p:ext uri="{BB962C8B-B14F-4D97-AF65-F5344CB8AC3E}">
        <p14:creationId xmlns:p14="http://schemas.microsoft.com/office/powerpoint/2010/main" val="19064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11245976-3b4d-4794-a754-317688483df2"/>
    <ds:schemaRef ds:uri="569b343d-e775-480b-9b2b-6a6986deb9b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11245976-3b4d-4794-a754-317688483df2"/>
    <ds:schemaRef ds:uri="569b343d-e775-480b-9b2b-6a6986deb9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1915</Words>
  <Application>Microsoft Office PowerPoint</Application>
  <PresentationFormat>Widescreen</PresentationFormat>
  <Paragraphs>609</Paragraphs>
  <Slides>75</Slides>
  <Notes>36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9" baseType="lpstr">
      <vt:lpstr>Arial</vt:lpstr>
      <vt:lpstr>Calibri</vt:lpstr>
      <vt:lpstr>Calibri Light</vt:lpstr>
      <vt:lpstr>Consolas</vt:lpstr>
      <vt:lpstr>Menlo</vt:lpstr>
      <vt:lpstr>Segoe Pro</vt:lpstr>
      <vt:lpstr>Segoe UI</vt:lpstr>
      <vt:lpstr>Segoe UI Light</vt:lpstr>
      <vt:lpstr>Segoe UI Semibold</vt:lpstr>
      <vt:lpstr>Segoe UI Semilight</vt:lpstr>
      <vt:lpstr>Showcard Gothic</vt:lpstr>
      <vt:lpstr>Shruti</vt:lpstr>
      <vt:lpstr>Wingdings</vt:lpstr>
      <vt:lpstr>Dotnet_Template</vt:lpstr>
      <vt:lpstr>PowerPoint Presentation</vt:lpstr>
      <vt:lpstr>.NET Conf 2018 Keynote</vt:lpstr>
      <vt:lpstr>PowerPoint Presentation</vt:lpstr>
      <vt:lpstr>.NET Growth Continues</vt:lpstr>
      <vt:lpstr>PowerPoint Presentation</vt:lpstr>
      <vt:lpstr>.NET Core 2.1 on TechEmpower </vt:lpstr>
      <vt:lpstr>.NET Core 2.1 Major Features</vt:lpstr>
      <vt:lpstr>Azure SignalR Service GA Sept 24 @Ignite!</vt:lpstr>
      <vt:lpstr>Demo: .NET Core 2.1</vt:lpstr>
      <vt:lpstr>PowerPoint Presentation</vt:lpstr>
      <vt:lpstr>.NET Core 2.2 Themes</vt:lpstr>
      <vt:lpstr>.NET Core 2.2 Major Features</vt:lpstr>
      <vt:lpstr>Demo: .NET Core 2.2</vt:lpstr>
      <vt:lpstr>.NET Core 3 Update</vt:lpstr>
      <vt:lpstr>PowerPoint Presentation</vt:lpstr>
      <vt:lpstr>.NET Core 3 Desktop Improvements</vt:lpstr>
      <vt:lpstr>Why Windows Desktop on .NET Core?</vt:lpstr>
      <vt:lpstr>Update on .NET Core 3 since Build 2018</vt:lpstr>
      <vt:lpstr>Demo: .NET Core 3</vt:lpstr>
      <vt:lpstr>Blazor</vt:lpstr>
      <vt:lpstr>Experimental Blazor: .NET in the Browser</vt:lpstr>
      <vt:lpstr>Razor Components (“server-side Blazor”)</vt:lpstr>
      <vt:lpstr>Demo: Blazor</vt:lpstr>
      <vt:lpstr>Machine Learning in .NET</vt:lpstr>
      <vt:lpstr>Build your own (custom) ML models</vt:lpstr>
      <vt:lpstr>PowerPoint Presentation</vt:lpstr>
      <vt:lpstr>What’s new with ML.NET?</vt:lpstr>
      <vt:lpstr>PowerPoint Presentation</vt:lpstr>
      <vt:lpstr>C# with Mads Torgersen</vt:lpstr>
      <vt:lpstr>C# 7.1, 7.2 and 7.3</vt:lpstr>
      <vt:lpstr>PowerPoint Presentation</vt:lpstr>
      <vt:lpstr>Span&lt;T&gt;</vt:lpstr>
      <vt:lpstr>PowerPoint Presentation</vt:lpstr>
      <vt:lpstr>Nullable and non-nullable reference types</vt:lpstr>
      <vt:lpstr>Mobile Development with Miguel de Icaza</vt:lpstr>
      <vt:lpstr>Today</vt:lpstr>
      <vt:lpstr>Open Source Contribution to Mobile</vt:lpstr>
      <vt:lpstr>Building Mono on Windows</vt:lpstr>
      <vt:lpstr>Build Mono in Visual Studio</vt:lpstr>
      <vt:lpstr>Native Access</vt:lpstr>
      <vt:lpstr>Android</vt:lpstr>
      <vt:lpstr>Android Emulation on Windows</vt:lpstr>
      <vt:lpstr>Spectre Happens</vt:lpstr>
      <vt:lpstr>Improving Build Times</vt:lpstr>
      <vt:lpstr>Creating an Android Package (APK)</vt:lpstr>
      <vt:lpstr>Cumulative Results – Complex app</vt:lpstr>
      <vt:lpstr>Fast Forms Inner Loop</vt:lpstr>
      <vt:lpstr>Speeding up your Workflow</vt:lpstr>
      <vt:lpstr>iOS 12 Xcode 10</vt:lpstr>
      <vt:lpstr>Shortcuts – Intents, Siri Integration</vt:lpstr>
      <vt:lpstr>ARKit 2.0 3D object detection, world sharing</vt:lpstr>
      <vt:lpstr>ARKit – Custom Objects</vt:lpstr>
      <vt:lpstr>New Network Stack (NW* APIs) Sample: https://github.com/migueldeicaza/netcatnetwork</vt:lpstr>
      <vt:lpstr>PowerPoint Presentation</vt:lpstr>
      <vt:lpstr>More on iOS 12 to try today</vt:lpstr>
      <vt:lpstr>Forms - Shell</vt:lpstr>
      <vt:lpstr>PowerPoint Presentation</vt:lpstr>
      <vt:lpstr>Picture of Lego Mess – Lego creatin</vt:lpstr>
      <vt:lpstr>PowerPoint Presentation</vt:lpstr>
      <vt:lpstr>What is Shell?</vt:lpstr>
      <vt:lpstr>More about the Shell</vt:lpstr>
      <vt:lpstr>A Taste of Shell</vt:lpstr>
      <vt:lpstr>And on iOS</vt:lpstr>
      <vt:lpstr>Xamarin.Forms Shell</vt:lpstr>
      <vt:lpstr>Simple one page app</vt:lpstr>
      <vt:lpstr>Two pages with bottom tabs</vt:lpstr>
      <vt:lpstr>More than one ShellContent</vt:lpstr>
      <vt:lpstr>PowerPoint Presentation</vt:lpstr>
      <vt:lpstr>CollectionView CarouselView</vt:lpstr>
      <vt:lpstr>CollectionView https://github.com/xamarin/Xamarin.Forms/issues/3172</vt:lpstr>
      <vt:lpstr>PowerPoint Presentation</vt:lpstr>
      <vt:lpstr>Carousel</vt:lpstr>
      <vt:lpstr>Forms – Project F100</vt:lpstr>
      <vt:lpstr>Xamarin Essentials A kit of essential cross platform APIs for your mobile apps – Native Android, Native iOS or Forms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Beth Massi</cp:lastModifiedBy>
  <cp:revision>1</cp:revision>
  <dcterms:modified xsi:type="dcterms:W3CDTF">2018-09-12T18:27:10Z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